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4" r:id="rId2"/>
  </p:sldMasterIdLst>
  <p:notesMasterIdLst>
    <p:notesMasterId r:id="rId43"/>
  </p:notesMasterIdLst>
  <p:handoutMasterIdLst>
    <p:handoutMasterId r:id="rId44"/>
  </p:handoutMasterIdLst>
  <p:sldIdLst>
    <p:sldId id="296" r:id="rId3"/>
    <p:sldId id="256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7" r:id="rId42"/>
  </p:sldIdLst>
  <p:sldSz cx="9144000" cy="6858000" type="screen4x3"/>
  <p:notesSz cx="6858000" cy="9144000"/>
  <p:defaultTextStyle>
    <a:defPPr>
      <a:defRPr lang="id-ID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B0E3EEA3-D095-4493-9E2A-AEE3378D9982}">
          <p14:sldIdLst>
            <p14:sldId id="296"/>
          </p14:sldIdLst>
        </p14:section>
        <p14:section name="Pengantar Clustering" id="{B46A9DE6-9B13-4EB1-A9BB-454DE53E2FC2}">
          <p14:sldIdLst>
            <p14:sldId id="256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</p14:sldIdLst>
        </p14:section>
        <p14:section name="K-Means" id="{233F1719-1981-4073-91D4-613775770996}">
          <p14:sldIdLst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2205" autoAdjust="0"/>
    <p:restoredTop sz="94660"/>
  </p:normalViewPr>
  <p:slideViewPr>
    <p:cSldViewPr snapToGrid="0">
      <p:cViewPr varScale="1">
        <p:scale>
          <a:sx n="76" d="100"/>
          <a:sy n="76" d="100"/>
        </p:scale>
        <p:origin x="852" y="6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0" d="100"/>
          <a:sy n="90" d="100"/>
        </p:scale>
        <p:origin x="3696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0DD337-6DA0-443D-B66A-851E4657E454}" type="datetimeFigureOut">
              <a:rPr lang="id-ID" smtClean="0"/>
              <a:t>10/07/2019</a:t>
            </a:fld>
            <a:endParaRPr lang="id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866E5B-5AB9-40A0-ACF2-7BF32295F0B3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48850601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ABA3FA-A0AA-4211-8CAF-F15B104CC6F9}" type="datetimeFigureOut">
              <a:rPr lang="id-ID" smtClean="0"/>
              <a:t>10/07/2019</a:t>
            </a:fld>
            <a:endParaRPr lang="id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d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48818C-C5E6-444A-A9F7-917A97CA3904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1172067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19100" y="2476499"/>
            <a:ext cx="5419725" cy="1419226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4000" baseline="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id-ID" dirty="0"/>
              <a:t>Judul Pembahasan Pertemuan Disini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19100" y="3927809"/>
            <a:ext cx="4143375" cy="381000"/>
          </a:xfrm>
        </p:spPr>
        <p:txBody>
          <a:bodyPr anchor="ctr">
            <a:normAutofit/>
          </a:bodyPr>
          <a:lstStyle>
            <a:lvl1pPr marL="0" indent="0" algn="l">
              <a:buNone/>
              <a:defRPr sz="1600" baseline="0">
                <a:solidFill>
                  <a:schemeClr val="bg2">
                    <a:lumMod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d-ID" dirty="0"/>
              <a:t>Nama Pengajar Tulis Disini</a:t>
            </a:r>
            <a:endParaRPr lang="en-US" dirty="0"/>
          </a:p>
        </p:txBody>
      </p:sp>
      <p:sp>
        <p:nvSpPr>
          <p:cNvPr id="10" name="TextBox 9"/>
          <p:cNvSpPr txBox="1"/>
          <p:nvPr userDrawn="1"/>
        </p:nvSpPr>
        <p:spPr>
          <a:xfrm>
            <a:off x="419100" y="2181225"/>
            <a:ext cx="54197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075" dirty="0">
                <a:solidFill>
                  <a:schemeClr val="bg2">
                    <a:lumMod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Program Fresh</a:t>
            </a:r>
            <a:r>
              <a:rPr lang="id-ID" sz="1075" baseline="0" dirty="0">
                <a:solidFill>
                  <a:schemeClr val="bg2">
                    <a:lumMod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Graduate Academy Digital Talent Scholarship 2019 | Machine Learning</a:t>
            </a:r>
            <a:endParaRPr lang="id-ID" sz="1075" dirty="0">
              <a:solidFill>
                <a:schemeClr val="bg2">
                  <a:lumMod val="2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2105" y="97208"/>
            <a:ext cx="1432672" cy="62262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" y="5843925"/>
            <a:ext cx="666547" cy="68674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52" r="5618" b="19924"/>
          <a:stretch/>
        </p:blipFill>
        <p:spPr>
          <a:xfrm>
            <a:off x="1220910" y="5854811"/>
            <a:ext cx="720077" cy="686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2955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64ECD-F2B0-44D1-992E-0F49C2E593D2}" type="datetime1">
              <a:rPr lang="id-ID" smtClean="0"/>
              <a:t>10/07/2019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/>
              <a:t>Judul Pembahasan Pertemuan Disini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1352061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F1FB1-9DC8-4182-AAB3-B02C9D0F0BA5}" type="datetime1">
              <a:rPr lang="id-ID" smtClean="0"/>
              <a:t>10/07/2019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/>
              <a:t>Judul Pembahasan Pertemuan Disini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7957753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0B9E44-024E-465F-A951-56DCD1CCB136}" type="datetime1">
              <a:rPr lang="id-ID" smtClean="0"/>
              <a:t>10/07/2019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/>
              <a:t>Judul Pembahasan Pertemuan Disini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5215183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CFE39-9864-46D6-9AC0-2F14619F4853}" type="datetime1">
              <a:rPr lang="id-ID" smtClean="0"/>
              <a:t>10/07/2019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/>
              <a:t>Judul Pembahasan Pertemuan Disini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6565859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B7B42F-F257-4A53-A039-871B8B525FF5}" type="datetime1">
              <a:rPr lang="id-ID" smtClean="0">
                <a:solidFill>
                  <a:prstClr val="black">
                    <a:tint val="75000"/>
                  </a:prstClr>
                </a:solidFill>
              </a:rPr>
              <a:pPr/>
              <a:t>10/07/2019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>
                <a:solidFill>
                  <a:prstClr val="black">
                    <a:tint val="75000"/>
                  </a:prstClr>
                </a:solidFill>
              </a:rPr>
              <a:t>Pemrograman Python: Percabangan dan Perulangan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161992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6F3E5-6CE7-400F-B619-2414892C8EE8}" type="datetime1">
              <a:rPr lang="id-ID" smtClean="0">
                <a:solidFill>
                  <a:prstClr val="black">
                    <a:tint val="75000"/>
                  </a:prstClr>
                </a:solidFill>
              </a:rPr>
              <a:pPr/>
              <a:t>10/07/2019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>
                <a:solidFill>
                  <a:prstClr val="black">
                    <a:tint val="75000"/>
                  </a:prstClr>
                </a:solidFill>
              </a:rPr>
              <a:t>Pemrograman Python: Percabangan dan Perulangan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11870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C98EF-F742-4B21-8F98-FF0BB7BE5FC2}" type="datetime1">
              <a:rPr lang="id-ID" smtClean="0">
                <a:solidFill>
                  <a:prstClr val="black">
                    <a:tint val="75000"/>
                  </a:prstClr>
                </a:solidFill>
              </a:rPr>
              <a:pPr/>
              <a:t>10/07/2019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>
                <a:solidFill>
                  <a:prstClr val="black">
                    <a:tint val="75000"/>
                  </a:prstClr>
                </a:solidFill>
              </a:rPr>
              <a:t>Pemrograman Python: Percabangan dan Perulangan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4222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A5D77-FE04-4209-972B-74137F7A171F}" type="datetime1">
              <a:rPr lang="id-ID" smtClean="0">
                <a:solidFill>
                  <a:prstClr val="black">
                    <a:tint val="75000"/>
                  </a:prstClr>
                </a:solidFill>
              </a:rPr>
              <a:pPr/>
              <a:t>10/07/2019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>
                <a:solidFill>
                  <a:prstClr val="black">
                    <a:tint val="75000"/>
                  </a:prstClr>
                </a:solidFill>
              </a:rPr>
              <a:t>Pemrograman Python: Percabangan dan Perulangan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288536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20FCC-3ECC-4493-8D1F-6957CD28520C}" type="datetime1">
              <a:rPr lang="id-ID" smtClean="0">
                <a:solidFill>
                  <a:prstClr val="black">
                    <a:tint val="75000"/>
                  </a:prstClr>
                </a:solidFill>
              </a:rPr>
              <a:pPr/>
              <a:t>10/07/2019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>
                <a:solidFill>
                  <a:prstClr val="black">
                    <a:tint val="75000"/>
                  </a:prstClr>
                </a:solidFill>
              </a:rPr>
              <a:t>Pemrograman Python: Percabangan dan Perulangan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70385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0B3B4-73C0-46CB-BDAD-9C4497E21032}" type="datetime1">
              <a:rPr lang="id-ID" smtClean="0">
                <a:solidFill>
                  <a:prstClr val="black">
                    <a:tint val="75000"/>
                  </a:prstClr>
                </a:solidFill>
              </a:rPr>
              <a:pPr/>
              <a:t>10/07/2019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>
                <a:solidFill>
                  <a:prstClr val="black">
                    <a:tint val="75000"/>
                  </a:prstClr>
                </a:solidFill>
              </a:rPr>
              <a:t>Pemrograman Python: Percabangan dan Perulangan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51100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52337" y="406484"/>
            <a:ext cx="7347283" cy="854074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4897" y="1451811"/>
            <a:ext cx="8814723" cy="47244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84897" y="6424196"/>
            <a:ext cx="1467440" cy="365125"/>
          </a:xfrm>
        </p:spPr>
        <p:txBody>
          <a:bodyPr/>
          <a:lstStyle/>
          <a:p>
            <a:fld id="{EDFBBC74-4B99-4212-A7D9-0CF121B94CA0}" type="datetime1">
              <a:rPr lang="id-ID" smtClean="0"/>
              <a:t>10/07/2019</a:t>
            </a:fld>
            <a:endParaRPr lang="id-ID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54385" y="6423529"/>
            <a:ext cx="4475746" cy="365125"/>
          </a:xfrm>
        </p:spPr>
        <p:txBody>
          <a:bodyPr/>
          <a:lstStyle/>
          <a:p>
            <a:r>
              <a:rPr lang="id-ID"/>
              <a:t>Judul Pembahasan Pertemuan Disini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93242" y="6249152"/>
            <a:ext cx="906378" cy="54451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F0E258F-04D6-46E9-8B77-0866F5CD991D}" type="slidenum">
              <a:rPr lang="id-ID" smtClean="0"/>
              <a:pPr/>
              <a:t>‹#›</a:t>
            </a:fld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18297231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7B33E-A0B5-4EBC-8FB4-811C63E32EED}" type="datetime1">
              <a:rPr lang="id-ID" smtClean="0">
                <a:solidFill>
                  <a:prstClr val="black">
                    <a:tint val="75000"/>
                  </a:prstClr>
                </a:solidFill>
              </a:rPr>
              <a:pPr/>
              <a:t>10/07/2019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>
                <a:solidFill>
                  <a:prstClr val="black">
                    <a:tint val="75000"/>
                  </a:prstClr>
                </a:solidFill>
              </a:rPr>
              <a:t>Pemrograman Python: Percabangan dan Perulangan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827950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697F36-9BB3-42E4-89FE-F924D8C1778A}" type="datetime1">
              <a:rPr lang="id-ID" smtClean="0">
                <a:solidFill>
                  <a:prstClr val="black">
                    <a:tint val="75000"/>
                  </a:prstClr>
                </a:solidFill>
              </a:rPr>
              <a:pPr/>
              <a:t>10/07/2019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>
                <a:solidFill>
                  <a:prstClr val="black">
                    <a:tint val="75000"/>
                  </a:prstClr>
                </a:solidFill>
              </a:rPr>
              <a:t>Pemrograman Python: Percabangan dan Perulangan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133956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35BD6-FC53-4EA1-94EC-599E027F8C1D}" type="datetime1">
              <a:rPr lang="id-ID" smtClean="0">
                <a:solidFill>
                  <a:prstClr val="black">
                    <a:tint val="75000"/>
                  </a:prstClr>
                </a:solidFill>
              </a:rPr>
              <a:pPr/>
              <a:t>10/07/2019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>
                <a:solidFill>
                  <a:prstClr val="black">
                    <a:tint val="75000"/>
                  </a:prstClr>
                </a:solidFill>
              </a:rPr>
              <a:t>Pemrograman Python: Percabangan dan Perulangan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192932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C1D7E-8B49-4C83-AB52-E656C5C9C8EC}" type="datetime1">
              <a:rPr lang="id-ID" smtClean="0">
                <a:solidFill>
                  <a:prstClr val="black">
                    <a:tint val="75000"/>
                  </a:prstClr>
                </a:solidFill>
              </a:rPr>
              <a:pPr/>
              <a:t>10/07/2019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>
                <a:solidFill>
                  <a:prstClr val="black">
                    <a:tint val="75000"/>
                  </a:prstClr>
                </a:solidFill>
              </a:rPr>
              <a:t>Pemrograman Python: Percabangan dan Perulangan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970004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533AB-6D60-4B2C-B27D-4C9A7E2A8C46}" type="datetime1">
              <a:rPr lang="id-ID" smtClean="0">
                <a:solidFill>
                  <a:prstClr val="black">
                    <a:tint val="75000"/>
                  </a:prstClr>
                </a:solidFill>
              </a:rPr>
              <a:pPr/>
              <a:t>10/07/2019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>
                <a:solidFill>
                  <a:prstClr val="black">
                    <a:tint val="75000"/>
                  </a:prstClr>
                </a:solidFill>
              </a:rPr>
              <a:t>Pemrograman Python: Percabangan dan Perulangan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8521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321843" y="2948156"/>
            <a:ext cx="6184483" cy="1315453"/>
          </a:xfrm>
          <a:noFill/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4000" baseline="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id-ID" dirty="0"/>
              <a:t>Judul Section / Bagian Klik Disini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317581" y="2534653"/>
            <a:ext cx="6188745" cy="300078"/>
          </a:xfrm>
          <a:noFill/>
        </p:spPr>
        <p:txBody>
          <a:bodyPr anchor="ctr">
            <a:normAutofit/>
          </a:bodyPr>
          <a:lstStyle>
            <a:lvl1pPr marL="0" indent="0">
              <a:buNone/>
              <a:defRPr sz="1800" baseline="0">
                <a:solidFill>
                  <a:schemeClr val="bg2">
                    <a:lumMod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d-ID" dirty="0"/>
              <a:t>Bagian berapa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EA055-A846-4A99-AE5D-0A67ADD4E3EF}" type="datetime1">
              <a:rPr lang="id-ID" smtClean="0"/>
              <a:t>10/07/2019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/>
              <a:t>Judul Pembahasan Pertemuan Disini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t>‹#›</a:t>
            </a:fld>
            <a:endParaRPr lang="id-ID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719" y="2582779"/>
            <a:ext cx="1471628" cy="1640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5213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4898" y="1427747"/>
            <a:ext cx="4329952" cy="4749216"/>
          </a:xfrm>
        </p:spPr>
        <p:txBody>
          <a:bodyPr anchor="ctr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427747"/>
            <a:ext cx="4378492" cy="4749216"/>
          </a:xfrm>
        </p:spPr>
        <p:txBody>
          <a:bodyPr anchor="ctr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44607-3AC7-44C9-B2F9-3FA97C501EA1}" type="datetime1">
              <a:rPr lang="id-ID" smtClean="0"/>
              <a:t>10/07/2019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/>
              <a:t>Judul Pembahasan Pertemuan Disini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2199298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nippet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86400" y="1427747"/>
            <a:ext cx="3521242" cy="4749216"/>
          </a:xfrm>
        </p:spPr>
        <p:txBody>
          <a:bodyPr anchor="ctr"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44607-3AC7-44C9-B2F9-3FA97C501EA1}" type="datetime1">
              <a:rPr lang="id-ID" smtClean="0"/>
              <a:t>10/07/2019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/>
              <a:t>Judul Pembahasan Pertemuan Disini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t>‹#›</a:t>
            </a:fld>
            <a:endParaRPr lang="id-ID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184898" y="1427747"/>
            <a:ext cx="5197228" cy="4749216"/>
          </a:xfrm>
          <a:ln>
            <a:solidFill>
              <a:schemeClr val="tx1"/>
            </a:solidFill>
            <a:prstDash val="lgDash"/>
          </a:ln>
        </p:spPr>
        <p:txBody>
          <a:bodyPr anchor="ctr">
            <a:normAutofit/>
          </a:bodyPr>
          <a:lstStyle>
            <a:lvl1pPr marL="88900" indent="0">
              <a:buNone/>
              <a:defRPr sz="1100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4378864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4898" y="1427747"/>
            <a:ext cx="4313284" cy="846472"/>
          </a:xfrm>
        </p:spPr>
        <p:txBody>
          <a:bodyPr anchor="ctr"/>
          <a:lstStyle>
            <a:lvl1pPr marL="0" indent="0" algn="ctr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4898" y="2274219"/>
            <a:ext cx="4313284" cy="391544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427747"/>
            <a:ext cx="4378492" cy="846472"/>
          </a:xfrm>
        </p:spPr>
        <p:txBody>
          <a:bodyPr anchor="ctr"/>
          <a:lstStyle>
            <a:lvl1pPr marL="0" indent="0" algn="ctr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274219"/>
            <a:ext cx="4378492" cy="391544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D2D5D-135A-408F-AB4B-DEF58244B559}" type="datetime1">
              <a:rPr lang="id-ID" smtClean="0"/>
              <a:t>10/07/2019</a:t>
            </a:fld>
            <a:endParaRPr lang="id-ID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/>
              <a:t>Judul Pembahasan Pertemuan Disini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t>‹#›</a:t>
            </a:fld>
            <a:endParaRPr lang="id-ID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1652338" y="412469"/>
            <a:ext cx="7355304" cy="84280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00485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4D08C-D587-43D2-BBFF-528B8667D40E}" type="datetime1">
              <a:rPr lang="id-ID" smtClean="0"/>
              <a:t>10/07/2019</a:t>
            </a:fld>
            <a:endParaRPr lang="id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/>
              <a:t>Judul Pembahasan Pertemuan Disini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5371369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C85E6-33D1-42FB-BDE5-D6E134B26CA8}" type="datetime1">
              <a:rPr lang="id-ID" smtClean="0"/>
              <a:t>10/07/2019</a:t>
            </a:fld>
            <a:endParaRPr lang="id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/>
              <a:t>Judul Pembahasan Pertemuan Disini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t>‹#›</a:t>
            </a:fld>
            <a:endParaRPr lang="id-ID"/>
          </a:p>
        </p:txBody>
      </p:sp>
      <p:sp>
        <p:nvSpPr>
          <p:cNvPr id="5" name="Picture Placeholder 11"/>
          <p:cNvSpPr>
            <a:spLocks noGrp="1"/>
          </p:cNvSpPr>
          <p:nvPr>
            <p:ph type="pic" sz="quarter" idx="13"/>
          </p:nvPr>
        </p:nvSpPr>
        <p:spPr>
          <a:xfrm>
            <a:off x="184897" y="1556084"/>
            <a:ext cx="8822577" cy="4122821"/>
          </a:xfrm>
        </p:spPr>
        <p:txBody>
          <a:bodyPr/>
          <a:lstStyle/>
          <a:p>
            <a:endParaRPr lang="id-ID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03094" y="412469"/>
            <a:ext cx="6304548" cy="84280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643243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A72E8-F829-4F58-BC39-B9C4A8118BE9}" type="datetime1">
              <a:rPr lang="id-ID" smtClean="0"/>
              <a:t>10/07/2019</a:t>
            </a:fld>
            <a:endParaRPr lang="id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362034" y="6420518"/>
            <a:ext cx="4475746" cy="365125"/>
          </a:xfrm>
        </p:spPr>
        <p:txBody>
          <a:bodyPr/>
          <a:lstStyle/>
          <a:p>
            <a:r>
              <a:rPr lang="id-ID" dirty="0"/>
              <a:t>Judul Pembahasan Pertemuan Disini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093243" y="6420519"/>
            <a:ext cx="914400" cy="365125"/>
          </a:xfrm>
        </p:spPr>
        <p:txBody>
          <a:bodyPr/>
          <a:lstStyle>
            <a:lvl1pPr>
              <a:defRPr sz="105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DF0E258F-04D6-46E9-8B77-0866F5CD991D}" type="slidenum">
              <a:rPr lang="id-ID" smtClean="0"/>
              <a:pPr/>
              <a:t>‹#›</a:t>
            </a:fld>
            <a:endParaRPr lang="id-ID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13" r="7281" b="22399"/>
          <a:stretch/>
        </p:blipFill>
        <p:spPr>
          <a:xfrm>
            <a:off x="508617" y="121182"/>
            <a:ext cx="363863" cy="34344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762" y="113994"/>
            <a:ext cx="806818" cy="35063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13" y="121182"/>
            <a:ext cx="333345" cy="343446"/>
          </a:xfrm>
          <a:prstGeom prst="rect">
            <a:avLst/>
          </a:prstGeom>
        </p:spPr>
      </p:pic>
      <p:sp>
        <p:nvSpPr>
          <p:cNvPr id="12" name="Picture Placeholder 11"/>
          <p:cNvSpPr>
            <a:spLocks noGrp="1"/>
          </p:cNvSpPr>
          <p:nvPr>
            <p:ph type="pic" sz="quarter" idx="13"/>
          </p:nvPr>
        </p:nvSpPr>
        <p:spPr>
          <a:xfrm>
            <a:off x="184897" y="585809"/>
            <a:ext cx="8822577" cy="5762353"/>
          </a:xfrm>
        </p:spPr>
        <p:txBody>
          <a:bodyPr/>
          <a:lstStyle/>
          <a:p>
            <a:endParaRPr lang="id-ID" dirty="0"/>
          </a:p>
        </p:txBody>
      </p:sp>
      <p:sp>
        <p:nvSpPr>
          <p:cNvPr id="13" name="TextBox 12"/>
          <p:cNvSpPr txBox="1"/>
          <p:nvPr userDrawn="1"/>
        </p:nvSpPr>
        <p:spPr>
          <a:xfrm>
            <a:off x="3916279" y="45113"/>
            <a:ext cx="509136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d-ID" sz="900" dirty="0">
                <a:solidFill>
                  <a:schemeClr val="bg2">
                    <a:lumMod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Program Fresh</a:t>
            </a:r>
            <a:r>
              <a:rPr lang="id-ID" sz="900" baseline="0" dirty="0">
                <a:solidFill>
                  <a:schemeClr val="bg2">
                    <a:lumMod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Graduate Academy Digital Talent Scholarship 2019 | Machine Learning</a:t>
            </a:r>
            <a:endParaRPr lang="id-ID" sz="900" dirty="0">
              <a:solidFill>
                <a:schemeClr val="bg2">
                  <a:lumMod val="2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78859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4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334127" y="6420519"/>
            <a:ext cx="447574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id-ID"/>
              <a:t>Judul Pembahasan Pertemuan Disini</a:t>
            </a:r>
            <a:endParaRPr lang="id-ID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52338" y="412469"/>
            <a:ext cx="7355304" cy="8428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4897" y="1459832"/>
            <a:ext cx="8822745" cy="470894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4898" y="6420519"/>
            <a:ext cx="1467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E27B2D-B4C3-4BC8-8932-D94CD54BC8D5}" type="datetime1">
              <a:rPr lang="id-ID" smtClean="0"/>
              <a:t>10/07/2019</a:t>
            </a:fld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93243" y="6241131"/>
            <a:ext cx="914400" cy="54451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600">
                <a:solidFill>
                  <a:schemeClr val="bg1"/>
                </a:solidFill>
              </a:defRPr>
            </a:lvl1pPr>
          </a:lstStyle>
          <a:p>
            <a:fld id="{DF0E258F-04D6-46E9-8B77-0866F5CD991D}" type="slidenum">
              <a:rPr lang="id-ID" smtClean="0"/>
              <a:pPr/>
              <a:t>‹#›</a:t>
            </a:fld>
            <a:endParaRPr lang="id-ID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13" r="7281" b="22399"/>
          <a:stretch/>
        </p:blipFill>
        <p:spPr>
          <a:xfrm>
            <a:off x="609056" y="87767"/>
            <a:ext cx="408826" cy="38588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00" y="554599"/>
            <a:ext cx="806818" cy="35063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802" y="75067"/>
            <a:ext cx="385103" cy="396772"/>
          </a:xfrm>
          <a:prstGeom prst="rect">
            <a:avLst/>
          </a:prstGeom>
        </p:spPr>
      </p:pic>
      <p:sp>
        <p:nvSpPr>
          <p:cNvPr id="14" name="TextBox 13"/>
          <p:cNvSpPr txBox="1"/>
          <p:nvPr userDrawn="1"/>
        </p:nvSpPr>
        <p:spPr>
          <a:xfrm>
            <a:off x="3916279" y="45113"/>
            <a:ext cx="509136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d-ID" sz="900" dirty="0">
                <a:solidFill>
                  <a:schemeClr val="bg2">
                    <a:lumMod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Program Fresh</a:t>
            </a:r>
            <a:r>
              <a:rPr lang="id-ID" sz="900" baseline="0" dirty="0">
                <a:solidFill>
                  <a:schemeClr val="bg2">
                    <a:lumMod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Graduate Academy Digital Talent Scholarship 2019 | Machine Learning</a:t>
            </a:r>
            <a:endParaRPr lang="id-ID" sz="900" dirty="0">
              <a:solidFill>
                <a:schemeClr val="bg2">
                  <a:lumMod val="2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22112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73" r:id="rId5"/>
    <p:sldLayoutId id="2147483665" r:id="rId6"/>
    <p:sldLayoutId id="2147483666" r:id="rId7"/>
    <p:sldLayoutId id="2147483667" r:id="rId8"/>
    <p:sldLayoutId id="2147483672" r:id="rId9"/>
    <p:sldLayoutId id="2147483668" r:id="rId10"/>
    <p:sldLayoutId id="2147483669" r:id="rId11"/>
    <p:sldLayoutId id="2147483670" r:id="rId12"/>
    <p:sldLayoutId id="2147483671" r:id="rId13"/>
  </p:sldLayoutIdLst>
  <p:hf hdr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fld id="{A4C0C221-9C45-403E-9399-27764DBE11E2}" type="datetime1">
              <a:rPr lang="id-ID" smtClean="0">
                <a:solidFill>
                  <a:prstClr val="black">
                    <a:tint val="75000"/>
                  </a:prstClr>
                </a:solidFill>
              </a:rPr>
              <a:pPr defTabSz="457200"/>
              <a:t>10/07/2019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r>
              <a:rPr lang="nl-NL" smtClean="0">
                <a:solidFill>
                  <a:prstClr val="black">
                    <a:tint val="75000"/>
                  </a:prstClr>
                </a:solidFill>
              </a:rPr>
              <a:t>Pemrograman Python: Percabangan dan Perulangan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34375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7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46">
            <a:extLst>
              <a:ext uri="{FF2B5EF4-FFF2-40B4-BE49-F238E27FC236}">
                <a16:creationId xmlns:a16="http://schemas.microsoft.com/office/drawing/2014/main" xmlns="" id="{1CA5F2D1-C77B-4614-B681-5858C958408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22" r="2424"/>
          <a:stretch/>
        </p:blipFill>
        <p:spPr>
          <a:xfrm>
            <a:off x="4082473" y="0"/>
            <a:ext cx="5061527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8EA70F98-D6BF-44D5-864A-E8B8E6EA8A9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24" t="32986" r="7380" b="34416"/>
          <a:stretch/>
        </p:blipFill>
        <p:spPr>
          <a:xfrm>
            <a:off x="157316" y="5913824"/>
            <a:ext cx="1796982" cy="71044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xmlns="" id="{089B2762-C2F9-4BAC-B1EE-95539397A96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538" y="215576"/>
            <a:ext cx="658757" cy="686745"/>
          </a:xfrm>
          <a:prstGeom prst="rect">
            <a:avLst/>
          </a:prstGeom>
        </p:spPr>
      </p:pic>
      <p:grpSp>
        <p:nvGrpSpPr>
          <p:cNvPr id="46" name="Group 45">
            <a:extLst>
              <a:ext uri="{FF2B5EF4-FFF2-40B4-BE49-F238E27FC236}">
                <a16:creationId xmlns:a16="http://schemas.microsoft.com/office/drawing/2014/main" xmlns="" id="{4B60F85D-D540-4735-B378-D7D9225FE7F3}"/>
              </a:ext>
            </a:extLst>
          </p:cNvPr>
          <p:cNvGrpSpPr/>
          <p:nvPr/>
        </p:nvGrpSpPr>
        <p:grpSpPr>
          <a:xfrm>
            <a:off x="5674242" y="6327045"/>
            <a:ext cx="2170463" cy="378419"/>
            <a:chOff x="4279782" y="5408838"/>
            <a:chExt cx="2170463" cy="378419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xmlns="" id="{2CE453EB-EDB4-49CF-90BE-4F74F5C3CE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79782" y="5490038"/>
              <a:ext cx="216020" cy="216020"/>
            </a:xfrm>
            <a:prstGeom prst="rect">
              <a:avLst/>
            </a:prstGeom>
          </p:spPr>
        </p:pic>
        <p:sp>
          <p:nvSpPr>
            <p:cNvPr id="37" name="Title 1">
              <a:extLst>
                <a:ext uri="{FF2B5EF4-FFF2-40B4-BE49-F238E27FC236}">
                  <a16:creationId xmlns:a16="http://schemas.microsoft.com/office/drawing/2014/main" xmlns="" id="{73E0DBD7-B92C-4F4C-A59F-F8EF3A4C3876}"/>
                </a:ext>
              </a:extLst>
            </p:cNvPr>
            <p:cNvSpPr txBox="1">
              <a:spLocks/>
            </p:cNvSpPr>
            <p:nvPr/>
          </p:nvSpPr>
          <p:spPr>
            <a:xfrm>
              <a:off x="4457102" y="5408838"/>
              <a:ext cx="1993143" cy="37841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fontAlgn="base"/>
              <a:r>
                <a:rPr lang="en-US" sz="1400" dirty="0">
                  <a:solidFill>
                    <a:srgbClr val="4472C4">
                      <a:lumMod val="50000"/>
                    </a:srgbClr>
                  </a:solidFill>
                  <a:latin typeface="HP Simplified" panose="020B0606020204020204" pitchFamily="34" charset="0"/>
                </a:rPr>
                <a:t>digitalent.kominfo.go.id</a:t>
              </a:r>
              <a:endParaRPr lang="en-US" sz="7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endParaRPr>
            </a:p>
          </p:txBody>
        </p:sp>
      </p:grpSp>
      <p:sp>
        <p:nvSpPr>
          <p:cNvPr id="17" name="Title 1">
            <a:extLst>
              <a:ext uri="{FF2B5EF4-FFF2-40B4-BE49-F238E27FC236}">
                <a16:creationId xmlns:a16="http://schemas.microsoft.com/office/drawing/2014/main" xmlns="" id="{FE488684-4B91-45E0-AC48-E54C1020FB09}"/>
              </a:ext>
            </a:extLst>
          </p:cNvPr>
          <p:cNvSpPr txBox="1">
            <a:spLocks/>
          </p:cNvSpPr>
          <p:nvPr/>
        </p:nvSpPr>
        <p:spPr>
          <a:xfrm>
            <a:off x="288983" y="2206282"/>
            <a:ext cx="4457989" cy="26324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/>
            <a:r>
              <a:rPr lang="en-US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DIGITAL TALENT SCHOLARSHIP</a:t>
            </a:r>
          </a:p>
          <a:p>
            <a:pPr fontAlgn="base"/>
            <a:r>
              <a:rPr lang="en-US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2019</a:t>
            </a:r>
            <a:endParaRPr lang="en-US" sz="1800" dirty="0">
              <a:solidFill>
                <a:srgbClr val="4472C4">
                  <a:lumMod val="50000"/>
                </a:srgbClr>
              </a:solidFill>
              <a:latin typeface="HP Simplified" panose="020B060602020402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673" y="186982"/>
            <a:ext cx="666547" cy="686745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C646A-F43E-49FC-8DA3-5E8C4F3DC7DA}" type="datetime1">
              <a:rPr lang="id-ID" smtClean="0">
                <a:solidFill>
                  <a:prstClr val="black">
                    <a:tint val="75000"/>
                  </a:prstClr>
                </a:solidFill>
              </a:rPr>
              <a:pPr/>
              <a:t>10/07/2019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>
                <a:solidFill>
                  <a:prstClr val="black">
                    <a:tint val="75000"/>
                  </a:prstClr>
                </a:solidFill>
              </a:rPr>
              <a:t>Pemrograman Python: Percabangan dan Perulangan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47334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 err="1"/>
              <a:t>Apa</a:t>
            </a:r>
            <a:r>
              <a:rPr lang="en-ID" dirty="0"/>
              <a:t> </a:t>
            </a:r>
            <a:r>
              <a:rPr lang="en-ID" dirty="0" err="1"/>
              <a:t>itu</a:t>
            </a:r>
            <a:r>
              <a:rPr lang="en-ID" dirty="0"/>
              <a:t> clustering?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D" dirty="0"/>
              <a:t>Clustering </a:t>
            </a:r>
            <a:r>
              <a:rPr lang="en-ID" dirty="0" err="1"/>
              <a:t>adalah</a:t>
            </a:r>
            <a:r>
              <a:rPr lang="en-ID" dirty="0"/>
              <a:t> </a:t>
            </a:r>
            <a:r>
              <a:rPr lang="en-ID" dirty="0" err="1"/>
              <a:t>menemukan</a:t>
            </a:r>
            <a:r>
              <a:rPr lang="en-ID" dirty="0"/>
              <a:t> cluster </a:t>
            </a:r>
            <a:r>
              <a:rPr lang="en-ID" dirty="0" err="1"/>
              <a:t>pada</a:t>
            </a:r>
            <a:r>
              <a:rPr lang="en-ID" dirty="0"/>
              <a:t> dataset </a:t>
            </a:r>
            <a:r>
              <a:rPr lang="en-ID" dirty="0" err="1"/>
              <a:t>tanpa</a:t>
            </a:r>
            <a:r>
              <a:rPr lang="en-ID" dirty="0"/>
              <a:t> </a:t>
            </a:r>
            <a:r>
              <a:rPr lang="en-ID" dirty="0" err="1"/>
              <a:t>pengawasan</a:t>
            </a:r>
            <a:r>
              <a:rPr lang="en-ID" dirty="0"/>
              <a:t> (unsupervised)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BBC74-4B99-4212-A7D9-0CF121B94CA0}" type="datetime1">
              <a:rPr lang="id-ID" smtClean="0"/>
              <a:t>10/07/2019</a:t>
            </a:fld>
            <a:endParaRPr lang="id-ID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/>
              <a:t>Judul Pembahasan Pertemuan Disini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10</a:t>
            </a:fld>
            <a:endParaRPr lang="id-ID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57294"/>
          <a:stretch/>
        </p:blipFill>
        <p:spPr>
          <a:xfrm>
            <a:off x="5195455" y="2339269"/>
            <a:ext cx="3531302" cy="339283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57758" y="3241964"/>
            <a:ext cx="4565961" cy="2490135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D" sz="2400" dirty="0" err="1">
                <a:solidFill>
                  <a:schemeClr val="accent1">
                    <a:lumMod val="50000"/>
                  </a:schemeClr>
                </a:solidFill>
              </a:rPr>
              <a:t>Sebuah</a:t>
            </a:r>
            <a:r>
              <a:rPr lang="en-ID" sz="24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ID" sz="2400" dirty="0" err="1">
                <a:solidFill>
                  <a:schemeClr val="accent1">
                    <a:lumMod val="50000"/>
                  </a:schemeClr>
                </a:solidFill>
              </a:rPr>
              <a:t>grup</a:t>
            </a:r>
            <a:r>
              <a:rPr lang="en-ID" sz="24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ID" sz="2400" dirty="0" err="1">
                <a:solidFill>
                  <a:schemeClr val="accent1">
                    <a:lumMod val="50000"/>
                  </a:schemeClr>
                </a:solidFill>
              </a:rPr>
              <a:t>objek</a:t>
            </a:r>
            <a:r>
              <a:rPr lang="en-ID" sz="2400" dirty="0">
                <a:solidFill>
                  <a:schemeClr val="accent1">
                    <a:lumMod val="50000"/>
                  </a:schemeClr>
                </a:solidFill>
              </a:rPr>
              <a:t> yang </a:t>
            </a:r>
            <a:r>
              <a:rPr lang="en-ID" sz="2400" dirty="0" err="1">
                <a:solidFill>
                  <a:schemeClr val="accent1">
                    <a:lumMod val="50000"/>
                  </a:schemeClr>
                </a:solidFill>
              </a:rPr>
              <a:t>yang</a:t>
            </a:r>
            <a:r>
              <a:rPr lang="en-ID" sz="24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ID" sz="2400" dirty="0" err="1">
                <a:solidFill>
                  <a:schemeClr val="accent1">
                    <a:lumMod val="50000"/>
                  </a:schemeClr>
                </a:solidFill>
              </a:rPr>
              <a:t>memiliki</a:t>
            </a:r>
            <a:r>
              <a:rPr lang="en-ID" sz="24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ID" sz="2400" dirty="0" err="1">
                <a:solidFill>
                  <a:schemeClr val="accent1">
                    <a:lumMod val="50000"/>
                  </a:schemeClr>
                </a:solidFill>
              </a:rPr>
              <a:t>kesamaan</a:t>
            </a:r>
            <a:r>
              <a:rPr lang="en-ID" sz="2400" dirty="0">
                <a:solidFill>
                  <a:schemeClr val="accent1">
                    <a:lumMod val="50000"/>
                  </a:schemeClr>
                </a:solidFill>
              </a:rPr>
              <a:t> (similar) </a:t>
            </a:r>
            <a:r>
              <a:rPr lang="en-ID" sz="2400" dirty="0" err="1">
                <a:solidFill>
                  <a:schemeClr val="accent1">
                    <a:lumMod val="50000"/>
                  </a:schemeClr>
                </a:solidFill>
              </a:rPr>
              <a:t>diantara</a:t>
            </a:r>
            <a:r>
              <a:rPr lang="en-ID" sz="24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ID" sz="2400" dirty="0" err="1">
                <a:solidFill>
                  <a:schemeClr val="accent1">
                    <a:lumMod val="50000"/>
                  </a:schemeClr>
                </a:solidFill>
              </a:rPr>
              <a:t>objek</a:t>
            </a:r>
            <a:r>
              <a:rPr lang="en-ID" sz="24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ID" sz="2400" dirty="0" err="1">
                <a:solidFill>
                  <a:schemeClr val="accent1">
                    <a:lumMod val="50000"/>
                  </a:schemeClr>
                </a:solidFill>
              </a:rPr>
              <a:t>didalam</a:t>
            </a:r>
            <a:r>
              <a:rPr lang="en-ID" sz="2400" dirty="0">
                <a:solidFill>
                  <a:schemeClr val="accent1">
                    <a:lumMod val="50000"/>
                  </a:schemeClr>
                </a:solidFill>
              </a:rPr>
              <a:t> cluster </a:t>
            </a:r>
            <a:r>
              <a:rPr lang="en-ID" sz="2400" dirty="0" err="1">
                <a:solidFill>
                  <a:schemeClr val="accent1">
                    <a:lumMod val="50000"/>
                  </a:schemeClr>
                </a:solidFill>
              </a:rPr>
              <a:t>objek</a:t>
            </a:r>
            <a:r>
              <a:rPr lang="en-ID" sz="2400" dirty="0">
                <a:solidFill>
                  <a:schemeClr val="accent1">
                    <a:lumMod val="50000"/>
                  </a:schemeClr>
                </a:solidFill>
              </a:rPr>
              <a:t>, </a:t>
            </a:r>
            <a:r>
              <a:rPr lang="en-ID" sz="2400" dirty="0" err="1">
                <a:solidFill>
                  <a:schemeClr val="accent1">
                    <a:lumMod val="50000"/>
                  </a:schemeClr>
                </a:solidFill>
              </a:rPr>
              <a:t>dan</a:t>
            </a:r>
            <a:r>
              <a:rPr lang="en-ID" sz="24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ID" sz="2400" dirty="0" err="1">
                <a:solidFill>
                  <a:schemeClr val="accent1">
                    <a:lumMod val="50000"/>
                  </a:schemeClr>
                </a:solidFill>
              </a:rPr>
              <a:t>memiliki</a:t>
            </a:r>
            <a:r>
              <a:rPr lang="en-ID" sz="24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ID" sz="2400" dirty="0" err="1">
                <a:solidFill>
                  <a:schemeClr val="accent1">
                    <a:lumMod val="50000"/>
                  </a:schemeClr>
                </a:solidFill>
              </a:rPr>
              <a:t>ketidaksamaan</a:t>
            </a:r>
            <a:r>
              <a:rPr lang="en-ID" sz="2400" dirty="0">
                <a:solidFill>
                  <a:schemeClr val="accent1">
                    <a:lumMod val="50000"/>
                  </a:schemeClr>
                </a:solidFill>
              </a:rPr>
              <a:t> (dissimilar) </a:t>
            </a:r>
            <a:r>
              <a:rPr lang="en-ID" sz="2400" dirty="0" err="1">
                <a:solidFill>
                  <a:schemeClr val="accent1">
                    <a:lumMod val="50000"/>
                  </a:schemeClr>
                </a:solidFill>
              </a:rPr>
              <a:t>dengan</a:t>
            </a:r>
            <a:r>
              <a:rPr lang="en-ID" sz="24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ID" sz="2400" dirty="0" err="1">
                <a:solidFill>
                  <a:schemeClr val="accent1">
                    <a:lumMod val="50000"/>
                  </a:schemeClr>
                </a:solidFill>
              </a:rPr>
              <a:t>objek</a:t>
            </a:r>
            <a:r>
              <a:rPr lang="en-ID" sz="2400" dirty="0">
                <a:solidFill>
                  <a:schemeClr val="accent1">
                    <a:lumMod val="50000"/>
                  </a:schemeClr>
                </a:solidFill>
              </a:rPr>
              <a:t> di cluster </a:t>
            </a:r>
            <a:r>
              <a:rPr lang="en-ID" sz="2400" dirty="0" err="1">
                <a:solidFill>
                  <a:schemeClr val="accent1">
                    <a:lumMod val="50000"/>
                  </a:schemeClr>
                </a:solidFill>
              </a:rPr>
              <a:t>lainnya</a:t>
            </a:r>
            <a:r>
              <a:rPr lang="en-ID" sz="2400" dirty="0">
                <a:solidFill>
                  <a:schemeClr val="accent1">
                    <a:lumMod val="50000"/>
                  </a:schemeClr>
                </a:solidFill>
              </a:rPr>
              <a:t>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246909" y="2339269"/>
            <a:ext cx="3345348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ID" sz="3200" b="1" dirty="0" err="1">
                <a:solidFill>
                  <a:schemeClr val="accent1">
                    <a:lumMod val="50000"/>
                  </a:schemeClr>
                </a:solidFill>
              </a:rPr>
              <a:t>Apa</a:t>
            </a:r>
            <a:r>
              <a:rPr lang="en-ID" sz="32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ID" sz="3200" b="1" dirty="0" err="1">
                <a:solidFill>
                  <a:schemeClr val="accent1">
                    <a:lumMod val="50000"/>
                  </a:schemeClr>
                </a:solidFill>
              </a:rPr>
              <a:t>itu</a:t>
            </a:r>
            <a:r>
              <a:rPr lang="en-ID" sz="3200" b="1" dirty="0">
                <a:solidFill>
                  <a:schemeClr val="accent1">
                    <a:lumMod val="50000"/>
                  </a:schemeClr>
                </a:solidFill>
              </a:rPr>
              <a:t> cluster?</a:t>
            </a:r>
          </a:p>
        </p:txBody>
      </p:sp>
    </p:spTree>
    <p:extLst>
      <p:ext uri="{BB962C8B-B14F-4D97-AF65-F5344CB8AC3E}">
        <p14:creationId xmlns:p14="http://schemas.microsoft.com/office/powerpoint/2010/main" val="2268195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/>
              <a:t>Clustering Vs. Classification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D" dirty="0"/>
              <a:t>Classification</a:t>
            </a:r>
          </a:p>
          <a:p>
            <a:pPr lvl="1"/>
            <a:r>
              <a:rPr lang="en-ID" dirty="0" err="1"/>
              <a:t>Dibimbing</a:t>
            </a:r>
            <a:r>
              <a:rPr lang="en-ID" dirty="0"/>
              <a:t>/</a:t>
            </a:r>
            <a:r>
              <a:rPr lang="en-ID" dirty="0" err="1"/>
              <a:t>diawasi</a:t>
            </a:r>
            <a:r>
              <a:rPr lang="en-ID" dirty="0"/>
              <a:t> </a:t>
            </a:r>
            <a:r>
              <a:rPr lang="en-ID" dirty="0" err="1"/>
              <a:t>menggunakan</a:t>
            </a:r>
            <a:r>
              <a:rPr lang="en-ID" dirty="0"/>
              <a:t> set data </a:t>
            </a:r>
            <a:r>
              <a:rPr lang="en-ID" dirty="0" err="1"/>
              <a:t>berlabel</a:t>
            </a:r>
            <a:r>
              <a:rPr lang="en-ID" dirty="0"/>
              <a:t> </a:t>
            </a:r>
            <a:r>
              <a:rPr lang="en-ID" dirty="0" err="1"/>
              <a:t>saat</a:t>
            </a:r>
            <a:r>
              <a:rPr lang="en-ID" dirty="0"/>
              <a:t> </a:t>
            </a:r>
            <a:r>
              <a:rPr lang="en-ID" dirty="0" err="1"/>
              <a:t>dilakukan</a:t>
            </a:r>
            <a:r>
              <a:rPr lang="en-ID" dirty="0"/>
              <a:t> training (proses </a:t>
            </a:r>
            <a:r>
              <a:rPr lang="en-ID" dirty="0" err="1"/>
              <a:t>pembelajaran</a:t>
            </a:r>
            <a:r>
              <a:rPr lang="en-ID" dirty="0"/>
              <a:t>)</a:t>
            </a:r>
          </a:p>
          <a:p>
            <a:pPr lvl="1"/>
            <a:r>
              <a:rPr lang="en-ID" dirty="0"/>
              <a:t>Training (proses </a:t>
            </a:r>
            <a:r>
              <a:rPr lang="en-ID" dirty="0" err="1"/>
              <a:t>pembelajaran</a:t>
            </a:r>
            <a:r>
              <a:rPr lang="en-ID" dirty="0"/>
              <a:t>/</a:t>
            </a:r>
            <a:r>
              <a:rPr lang="en-ID" dirty="0" err="1"/>
              <a:t>pembentukan</a:t>
            </a:r>
            <a:r>
              <a:rPr lang="en-ID" dirty="0"/>
              <a:t> model) </a:t>
            </a:r>
            <a:r>
              <a:rPr lang="en-ID" dirty="0" err="1"/>
              <a:t>menggunakan</a:t>
            </a:r>
            <a:r>
              <a:rPr lang="en-ID" dirty="0"/>
              <a:t> attributes </a:t>
            </a:r>
            <a:r>
              <a:rPr lang="en-ID" dirty="0" err="1"/>
              <a:t>dan</a:t>
            </a:r>
            <a:r>
              <a:rPr lang="en-ID" dirty="0"/>
              <a:t> label.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BBC74-4B99-4212-A7D9-0CF121B94CA0}" type="datetime1">
              <a:rPr lang="id-ID" smtClean="0"/>
              <a:t>10/07/2019</a:t>
            </a:fld>
            <a:endParaRPr lang="id-ID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/>
              <a:t>Judul Pembahasan Pertemuan Disini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11</a:t>
            </a:fld>
            <a:endParaRPr lang="id-ID" dirty="0"/>
          </a:p>
        </p:txBody>
      </p:sp>
      <p:grpSp>
        <p:nvGrpSpPr>
          <p:cNvPr id="16" name="Group 15"/>
          <p:cNvGrpSpPr/>
          <p:nvPr/>
        </p:nvGrpSpPr>
        <p:grpSpPr>
          <a:xfrm>
            <a:off x="184897" y="2884145"/>
            <a:ext cx="8420966" cy="3415392"/>
            <a:chOff x="184897" y="2213581"/>
            <a:chExt cx="8420966" cy="3415392"/>
          </a:xfrm>
        </p:grpSpPr>
        <p:sp>
          <p:nvSpPr>
            <p:cNvPr id="10" name="TextBox 9"/>
            <p:cNvSpPr txBox="1"/>
            <p:nvPr/>
          </p:nvSpPr>
          <p:spPr>
            <a:xfrm>
              <a:off x="4068913" y="5259641"/>
              <a:ext cx="7873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D" b="1" dirty="0">
                  <a:solidFill>
                    <a:srgbClr val="FF0000"/>
                  </a:solidFill>
                </a:rPr>
                <a:t>Label</a:t>
              </a:r>
            </a:p>
          </p:txBody>
        </p:sp>
        <p:grpSp>
          <p:nvGrpSpPr>
            <p:cNvPr id="15" name="Group 14"/>
            <p:cNvGrpSpPr/>
            <p:nvPr/>
          </p:nvGrpSpPr>
          <p:grpSpPr>
            <a:xfrm>
              <a:off x="184897" y="2213581"/>
              <a:ext cx="8420966" cy="3123415"/>
              <a:chOff x="184897" y="2213581"/>
              <a:chExt cx="8420966" cy="3123415"/>
            </a:xfrm>
          </p:grpSpPr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84897" y="2951627"/>
                <a:ext cx="8420966" cy="1910712"/>
              </a:xfrm>
              <a:prstGeom prst="rect">
                <a:avLst/>
              </a:prstGeom>
            </p:spPr>
          </p:pic>
          <p:cxnSp>
            <p:nvCxnSpPr>
              <p:cNvPr id="9" name="Straight Connector 8"/>
              <p:cNvCxnSpPr/>
              <p:nvPr/>
            </p:nvCxnSpPr>
            <p:spPr>
              <a:xfrm flipH="1">
                <a:off x="4466999" y="4059382"/>
                <a:ext cx="928254" cy="1277614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4" name="Group 13"/>
              <p:cNvGrpSpPr/>
              <p:nvPr/>
            </p:nvGrpSpPr>
            <p:grpSpPr>
              <a:xfrm>
                <a:off x="1467867" y="2213581"/>
                <a:ext cx="3927386" cy="908303"/>
                <a:chOff x="1467867" y="2213581"/>
                <a:chExt cx="3927386" cy="908303"/>
              </a:xfrm>
            </p:grpSpPr>
            <p:sp>
              <p:nvSpPr>
                <p:cNvPr id="11" name="Right Brace 10"/>
                <p:cNvSpPr/>
                <p:nvPr/>
              </p:nvSpPr>
              <p:spPr>
                <a:xfrm rot="16200000" flipV="1">
                  <a:off x="3209887" y="936519"/>
                  <a:ext cx="443345" cy="3927386"/>
                </a:xfrm>
                <a:prstGeom prst="rightBrace">
                  <a:avLst/>
                </a:prstGeom>
                <a:ln w="2857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ID"/>
                </a:p>
              </p:txBody>
            </p:sp>
            <p:sp>
              <p:nvSpPr>
                <p:cNvPr id="12" name="TextBox 11"/>
                <p:cNvSpPr txBox="1"/>
                <p:nvPr/>
              </p:nvSpPr>
              <p:spPr>
                <a:xfrm>
                  <a:off x="2794205" y="2213581"/>
                  <a:ext cx="127470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ID" b="1" dirty="0">
                      <a:solidFill>
                        <a:srgbClr val="FF0000"/>
                      </a:solidFill>
                    </a:rPr>
                    <a:t>Attributes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5395155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/>
              <a:t>Clustering Vs. Classification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D" dirty="0"/>
              <a:t>Clustering</a:t>
            </a:r>
          </a:p>
          <a:p>
            <a:pPr lvl="1"/>
            <a:r>
              <a:rPr lang="en-ID" dirty="0"/>
              <a:t>Proses </a:t>
            </a:r>
            <a:r>
              <a:rPr lang="en-ID" dirty="0" err="1"/>
              <a:t>pemodelan</a:t>
            </a:r>
            <a:r>
              <a:rPr lang="en-ID" dirty="0"/>
              <a:t> </a:t>
            </a:r>
            <a:r>
              <a:rPr lang="en-ID" dirty="0" err="1"/>
              <a:t>tidak</a:t>
            </a:r>
            <a:r>
              <a:rPr lang="en-ID" dirty="0"/>
              <a:t> </a:t>
            </a:r>
            <a:r>
              <a:rPr lang="en-ID" dirty="0" err="1"/>
              <a:t>diawasi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menggunakan</a:t>
            </a:r>
            <a:r>
              <a:rPr lang="en-ID" dirty="0"/>
              <a:t> label dataset</a:t>
            </a:r>
          </a:p>
          <a:p>
            <a:pPr lvl="1"/>
            <a:r>
              <a:rPr lang="en-ID" dirty="0"/>
              <a:t>Label </a:t>
            </a:r>
            <a:r>
              <a:rPr lang="en-ID" dirty="0" err="1"/>
              <a:t>hanya</a:t>
            </a:r>
            <a:r>
              <a:rPr lang="en-ID" dirty="0"/>
              <a:t> </a:t>
            </a:r>
            <a:r>
              <a:rPr lang="en-ID" dirty="0" err="1"/>
              <a:t>digunakan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validasi</a:t>
            </a:r>
            <a:r>
              <a:rPr lang="en-ID" dirty="0"/>
              <a:t> model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BBC74-4B99-4212-A7D9-0CF121B94CA0}" type="datetime1">
              <a:rPr lang="id-ID" smtClean="0"/>
              <a:t>10/07/2019</a:t>
            </a:fld>
            <a:endParaRPr lang="id-ID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/>
              <a:t>Judul Pembahasan Pertemuan Disini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12</a:t>
            </a:fld>
            <a:endParaRPr lang="id-ID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033" y="2886605"/>
            <a:ext cx="8882587" cy="1854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9864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/>
              <a:t>Clustering Vs. Classification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BBC74-4B99-4212-A7D9-0CF121B94CA0}" type="datetime1">
              <a:rPr lang="id-ID" smtClean="0"/>
              <a:t>10/07/2019</a:t>
            </a:fld>
            <a:endParaRPr lang="id-ID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/>
              <a:t>Judul Pembahasan Pertemuan Disini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13</a:t>
            </a:fld>
            <a:endParaRPr lang="id-ID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897" y="1378870"/>
            <a:ext cx="8886825" cy="402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3912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 err="1"/>
              <a:t>Penggunaan</a:t>
            </a:r>
            <a:r>
              <a:rPr lang="en-ID" dirty="0"/>
              <a:t> Clustering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D" dirty="0"/>
              <a:t>RETAIL MARKETING</a:t>
            </a:r>
          </a:p>
          <a:p>
            <a:pPr lvl="1"/>
            <a:r>
              <a:rPr lang="en-ID" dirty="0" err="1"/>
              <a:t>Mengidentifikasi</a:t>
            </a:r>
            <a:r>
              <a:rPr lang="en-ID" dirty="0"/>
              <a:t> </a:t>
            </a:r>
            <a:r>
              <a:rPr lang="en-ID" dirty="0" err="1"/>
              <a:t>pola</a:t>
            </a:r>
            <a:r>
              <a:rPr lang="en-ID" dirty="0"/>
              <a:t> </a:t>
            </a:r>
            <a:r>
              <a:rPr lang="en-ID" dirty="0" err="1"/>
              <a:t>pembelian</a:t>
            </a:r>
            <a:r>
              <a:rPr lang="en-ID" dirty="0"/>
              <a:t> </a:t>
            </a:r>
            <a:r>
              <a:rPr lang="en-ID" dirty="0" err="1"/>
              <a:t>pelanggan</a:t>
            </a:r>
            <a:endParaRPr lang="en-ID" dirty="0"/>
          </a:p>
          <a:p>
            <a:pPr lvl="1"/>
            <a:r>
              <a:rPr lang="en-ID" dirty="0" err="1"/>
              <a:t>Merekomendasikan</a:t>
            </a:r>
            <a:r>
              <a:rPr lang="en-ID" dirty="0"/>
              <a:t> </a:t>
            </a:r>
            <a:r>
              <a:rPr lang="en-ID" dirty="0" err="1"/>
              <a:t>buku</a:t>
            </a:r>
            <a:r>
              <a:rPr lang="en-ID" dirty="0"/>
              <a:t> </a:t>
            </a:r>
            <a:r>
              <a:rPr lang="en-ID" dirty="0" err="1"/>
              <a:t>atau</a:t>
            </a:r>
            <a:r>
              <a:rPr lang="en-ID" dirty="0"/>
              <a:t> film </a:t>
            </a:r>
            <a:r>
              <a:rPr lang="en-ID" dirty="0" err="1"/>
              <a:t>baru</a:t>
            </a:r>
            <a:r>
              <a:rPr lang="en-ID" dirty="0"/>
              <a:t> </a:t>
            </a:r>
            <a:r>
              <a:rPr lang="en-ID" dirty="0" err="1"/>
              <a:t>kepada</a:t>
            </a:r>
            <a:r>
              <a:rPr lang="en-ID" dirty="0"/>
              <a:t> </a:t>
            </a:r>
            <a:r>
              <a:rPr lang="en-ID" dirty="0" err="1"/>
              <a:t>pelanggan</a:t>
            </a:r>
            <a:r>
              <a:rPr lang="en-ID" dirty="0"/>
              <a:t> </a:t>
            </a:r>
            <a:r>
              <a:rPr lang="en-ID" dirty="0" err="1"/>
              <a:t>baru</a:t>
            </a:r>
            <a:endParaRPr lang="en-ID" dirty="0"/>
          </a:p>
          <a:p>
            <a:r>
              <a:rPr lang="en-ID" dirty="0"/>
              <a:t>BANKING</a:t>
            </a:r>
          </a:p>
          <a:p>
            <a:pPr lvl="1"/>
            <a:r>
              <a:rPr lang="en-ID" dirty="0" err="1"/>
              <a:t>Deteksi</a:t>
            </a:r>
            <a:r>
              <a:rPr lang="en-ID" dirty="0"/>
              <a:t> </a:t>
            </a:r>
            <a:r>
              <a:rPr lang="en-ID" dirty="0" err="1"/>
              <a:t>penipuan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penggunaan</a:t>
            </a:r>
            <a:r>
              <a:rPr lang="en-ID" dirty="0"/>
              <a:t> </a:t>
            </a:r>
            <a:r>
              <a:rPr lang="en-ID" dirty="0" err="1"/>
              <a:t>kartu</a:t>
            </a:r>
            <a:r>
              <a:rPr lang="en-ID" dirty="0"/>
              <a:t> </a:t>
            </a:r>
            <a:r>
              <a:rPr lang="en-ID" dirty="0" err="1"/>
              <a:t>kredit</a:t>
            </a:r>
            <a:endParaRPr lang="en-ID" dirty="0"/>
          </a:p>
          <a:p>
            <a:pPr lvl="1"/>
            <a:r>
              <a:rPr lang="en-ID" dirty="0" err="1"/>
              <a:t>Mengidentifikasi</a:t>
            </a:r>
            <a:r>
              <a:rPr lang="en-ID" dirty="0"/>
              <a:t> </a:t>
            </a:r>
            <a:r>
              <a:rPr lang="en-ID" dirty="0" err="1"/>
              <a:t>kelompok</a:t>
            </a:r>
            <a:r>
              <a:rPr lang="en-ID" dirty="0"/>
              <a:t> </a:t>
            </a:r>
            <a:r>
              <a:rPr lang="en-ID" dirty="0" err="1"/>
              <a:t>pelanggan</a:t>
            </a:r>
            <a:r>
              <a:rPr lang="en-ID" dirty="0"/>
              <a:t> (</a:t>
            </a:r>
            <a:r>
              <a:rPr lang="en-ID" dirty="0" err="1"/>
              <a:t>misalnya</a:t>
            </a:r>
            <a:r>
              <a:rPr lang="en-ID" dirty="0"/>
              <a:t>: Loyal/</a:t>
            </a:r>
            <a:r>
              <a:rPr lang="en-ID" dirty="0" err="1"/>
              <a:t>Tidak</a:t>
            </a:r>
            <a:r>
              <a:rPr lang="en-ID" dirty="0"/>
              <a:t> Loyal)</a:t>
            </a:r>
          </a:p>
          <a:p>
            <a:r>
              <a:rPr lang="en-ID" dirty="0"/>
              <a:t>INSURANCE</a:t>
            </a:r>
          </a:p>
          <a:p>
            <a:pPr lvl="1"/>
            <a:r>
              <a:rPr lang="fi-FI" dirty="0"/>
              <a:t>Fraud detection (Deteksi penipuan) dalam analisis klaim ansuransi</a:t>
            </a:r>
          </a:p>
          <a:p>
            <a:pPr lvl="1"/>
            <a:r>
              <a:rPr lang="fi-FI" dirty="0"/>
              <a:t>Risiko asuransi pelanggan</a:t>
            </a:r>
            <a:endParaRPr lang="en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BBC74-4B99-4212-A7D9-0CF121B94CA0}" type="datetime1">
              <a:rPr lang="id-ID" smtClean="0"/>
              <a:t>10/07/2019</a:t>
            </a:fld>
            <a:endParaRPr lang="id-ID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/>
              <a:t>Judul Pembahasan Pertemuan Disini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14</a:t>
            </a:fld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6925268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 err="1"/>
              <a:t>Penggunaan</a:t>
            </a:r>
            <a:r>
              <a:rPr lang="en-ID" dirty="0"/>
              <a:t> Clustering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D" dirty="0"/>
              <a:t>PUBLICATION</a:t>
            </a:r>
          </a:p>
          <a:p>
            <a:pPr lvl="1"/>
            <a:r>
              <a:rPr lang="en-ID" dirty="0" err="1"/>
              <a:t>Mengelompokkan</a:t>
            </a:r>
            <a:r>
              <a:rPr lang="en-ID" dirty="0"/>
              <a:t> </a:t>
            </a:r>
            <a:r>
              <a:rPr lang="en-ID" dirty="0" err="1"/>
              <a:t>berita</a:t>
            </a:r>
            <a:r>
              <a:rPr lang="en-ID" dirty="0"/>
              <a:t> </a:t>
            </a:r>
            <a:r>
              <a:rPr lang="en-ID" dirty="0" err="1"/>
              <a:t>secara</a:t>
            </a:r>
            <a:r>
              <a:rPr lang="en-ID" dirty="0"/>
              <a:t> </a:t>
            </a:r>
            <a:r>
              <a:rPr lang="en-ID" dirty="0" err="1"/>
              <a:t>otomatis</a:t>
            </a:r>
            <a:r>
              <a:rPr lang="en-ID" dirty="0"/>
              <a:t> </a:t>
            </a:r>
            <a:r>
              <a:rPr lang="en-ID" dirty="0" err="1"/>
              <a:t>berdasarkan</a:t>
            </a:r>
            <a:r>
              <a:rPr lang="en-ID" dirty="0"/>
              <a:t> </a:t>
            </a:r>
            <a:r>
              <a:rPr lang="en-ID" dirty="0" err="1"/>
              <a:t>kontennya</a:t>
            </a:r>
            <a:endParaRPr lang="en-ID" dirty="0"/>
          </a:p>
          <a:p>
            <a:pPr lvl="1"/>
            <a:r>
              <a:rPr lang="en-ID" dirty="0" err="1"/>
              <a:t>Merekomendasikan</a:t>
            </a:r>
            <a:r>
              <a:rPr lang="en-ID" dirty="0"/>
              <a:t> </a:t>
            </a:r>
            <a:r>
              <a:rPr lang="en-ID" dirty="0" err="1"/>
              <a:t>artikel</a:t>
            </a:r>
            <a:r>
              <a:rPr lang="en-ID" dirty="0"/>
              <a:t> </a:t>
            </a:r>
            <a:r>
              <a:rPr lang="en-ID" dirty="0" err="1"/>
              <a:t>berita</a:t>
            </a:r>
            <a:r>
              <a:rPr lang="en-ID" dirty="0"/>
              <a:t> </a:t>
            </a:r>
            <a:r>
              <a:rPr lang="en-ID" dirty="0" err="1"/>
              <a:t>serupa</a:t>
            </a:r>
            <a:endParaRPr lang="en-ID" dirty="0"/>
          </a:p>
          <a:p>
            <a:r>
              <a:rPr lang="en-ID" dirty="0"/>
              <a:t>MEDICINE</a:t>
            </a:r>
          </a:p>
          <a:p>
            <a:pPr lvl="1"/>
            <a:r>
              <a:rPr lang="en-ID" dirty="0" err="1"/>
              <a:t>Mengkarakterisasi</a:t>
            </a:r>
            <a:r>
              <a:rPr lang="en-ID" dirty="0"/>
              <a:t> </a:t>
            </a:r>
            <a:r>
              <a:rPr lang="en-ID" dirty="0" err="1"/>
              <a:t>perilaku</a:t>
            </a:r>
            <a:r>
              <a:rPr lang="en-ID" dirty="0"/>
              <a:t> </a:t>
            </a:r>
            <a:r>
              <a:rPr lang="en-ID" dirty="0" err="1"/>
              <a:t>pasien</a:t>
            </a:r>
            <a:endParaRPr lang="en-ID" dirty="0"/>
          </a:p>
          <a:p>
            <a:r>
              <a:rPr lang="en-ID" dirty="0"/>
              <a:t>BIOLOGY</a:t>
            </a:r>
          </a:p>
          <a:p>
            <a:pPr lvl="1"/>
            <a:r>
              <a:rPr lang="en-ID" dirty="0" err="1"/>
              <a:t>Mengelompokkan</a:t>
            </a:r>
            <a:r>
              <a:rPr lang="en-ID" dirty="0"/>
              <a:t> </a:t>
            </a:r>
            <a:r>
              <a:rPr lang="en-ID" dirty="0" err="1"/>
              <a:t>penanda</a:t>
            </a:r>
            <a:r>
              <a:rPr lang="en-ID" dirty="0"/>
              <a:t> </a:t>
            </a:r>
            <a:r>
              <a:rPr lang="en-ID" dirty="0" err="1"/>
              <a:t>genetik</a:t>
            </a:r>
            <a:r>
              <a:rPr lang="en-ID" dirty="0"/>
              <a:t> (genetic markers)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mengidentifikasi</a:t>
            </a:r>
            <a:r>
              <a:rPr lang="en-ID" dirty="0"/>
              <a:t> </a:t>
            </a:r>
            <a:r>
              <a:rPr lang="en-ID" dirty="0" err="1"/>
              <a:t>ikatan</a:t>
            </a:r>
            <a:r>
              <a:rPr lang="en-ID" dirty="0"/>
              <a:t> </a:t>
            </a:r>
            <a:r>
              <a:rPr lang="en-ID" dirty="0" err="1"/>
              <a:t>keluarga</a:t>
            </a:r>
            <a:endParaRPr lang="en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BBC74-4B99-4212-A7D9-0CF121B94CA0}" type="datetime1">
              <a:rPr lang="id-ID" smtClean="0"/>
              <a:t>10/07/2019</a:t>
            </a:fld>
            <a:endParaRPr lang="id-ID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/>
              <a:t>Judul Pembahasan Pertemuan Disini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15</a:t>
            </a:fld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4715689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D" dirty="0" err="1"/>
              <a:t>Mengapa</a:t>
            </a:r>
            <a:r>
              <a:rPr lang="en-ID" dirty="0"/>
              <a:t> </a:t>
            </a:r>
            <a:r>
              <a:rPr lang="en-ID" dirty="0" err="1"/>
              <a:t>menggunakan</a:t>
            </a:r>
            <a:r>
              <a:rPr lang="en-ID" dirty="0"/>
              <a:t> clustering?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D" dirty="0" err="1"/>
              <a:t>Merupakan</a:t>
            </a:r>
            <a:r>
              <a:rPr lang="en-ID" dirty="0"/>
              <a:t> exploratory data analysis</a:t>
            </a:r>
          </a:p>
          <a:p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melakukan</a:t>
            </a:r>
            <a:r>
              <a:rPr lang="en-ID" dirty="0"/>
              <a:t> summary generation</a:t>
            </a:r>
          </a:p>
          <a:p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melakukan</a:t>
            </a:r>
            <a:r>
              <a:rPr lang="en-ID" dirty="0"/>
              <a:t> outlier detection</a:t>
            </a:r>
          </a:p>
          <a:p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menemukan</a:t>
            </a:r>
            <a:r>
              <a:rPr lang="en-ID" dirty="0"/>
              <a:t> </a:t>
            </a:r>
            <a:r>
              <a:rPr lang="en-ID" dirty="0" err="1"/>
              <a:t>duplikasi</a:t>
            </a:r>
            <a:r>
              <a:rPr lang="en-ID" dirty="0"/>
              <a:t> data</a:t>
            </a:r>
          </a:p>
          <a:p>
            <a:r>
              <a:rPr lang="en-ID" dirty="0" err="1"/>
              <a:t>Terdapat</a:t>
            </a:r>
            <a:r>
              <a:rPr lang="en-ID" dirty="0"/>
              <a:t> step </a:t>
            </a:r>
            <a:r>
              <a:rPr lang="en-ID" dirty="0" err="1"/>
              <a:t>pra-pemrosesan</a:t>
            </a:r>
            <a:endParaRPr lang="en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BBC74-4B99-4212-A7D9-0CF121B94CA0}" type="datetime1">
              <a:rPr lang="id-ID" smtClean="0"/>
              <a:t>10/07/2019</a:t>
            </a:fld>
            <a:endParaRPr lang="id-ID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/>
              <a:t>Judul Pembahasan Pertemuan Disini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16</a:t>
            </a:fld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6947159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 err="1"/>
              <a:t>Algoritma</a:t>
            </a:r>
            <a:r>
              <a:rPr lang="en-ID" dirty="0"/>
              <a:t> Clustering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D" dirty="0"/>
              <a:t>Partitioned-based Clustering</a:t>
            </a:r>
          </a:p>
          <a:p>
            <a:pPr lvl="1"/>
            <a:r>
              <a:rPr lang="en-ID" dirty="0"/>
              <a:t>Relatively efficient</a:t>
            </a:r>
          </a:p>
          <a:p>
            <a:pPr lvl="1"/>
            <a:r>
              <a:rPr lang="en-ID" dirty="0"/>
              <a:t>E.g., k-Means, k-Median, Fuzzy c-Means</a:t>
            </a:r>
          </a:p>
          <a:p>
            <a:r>
              <a:rPr lang="en-ID" dirty="0"/>
              <a:t>Hierarchical Clustering</a:t>
            </a:r>
          </a:p>
          <a:p>
            <a:pPr lvl="1"/>
            <a:r>
              <a:rPr lang="en-ID" dirty="0"/>
              <a:t>Produces trees of clusters</a:t>
            </a:r>
          </a:p>
          <a:p>
            <a:pPr lvl="1"/>
            <a:r>
              <a:rPr lang="en-ID" dirty="0"/>
              <a:t>E.g. Agglomerative, Divisive</a:t>
            </a:r>
          </a:p>
          <a:p>
            <a:r>
              <a:rPr lang="en-ID" dirty="0"/>
              <a:t>Density-based Clustering</a:t>
            </a:r>
          </a:p>
          <a:p>
            <a:pPr lvl="1"/>
            <a:r>
              <a:rPr lang="en-ID" dirty="0"/>
              <a:t>Produces arbitrary shaped clusters</a:t>
            </a:r>
          </a:p>
          <a:p>
            <a:pPr lvl="1"/>
            <a:r>
              <a:rPr lang="en-ID" dirty="0"/>
              <a:t>E.g. DBSCAN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BBC74-4B99-4212-A7D9-0CF121B94CA0}" type="datetime1">
              <a:rPr lang="id-ID" smtClean="0"/>
              <a:t>10/07/2019</a:t>
            </a:fld>
            <a:endParaRPr lang="id-ID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/>
              <a:t>Judul Pembahasan Pertemuan Disini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17</a:t>
            </a:fld>
            <a:endParaRPr lang="id-ID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0131" y="1378870"/>
            <a:ext cx="1714500" cy="375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7421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d-ID" sz="4000" dirty="0"/>
              <a:t>Clustering: K-Means</a:t>
            </a:r>
          </a:p>
        </p:txBody>
      </p:sp>
      <p:sp>
        <p:nvSpPr>
          <p:cNvPr id="8" name="Subtitle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d-ID" dirty="0"/>
              <a:t>Nama pembicara dengan gelar</a:t>
            </a:r>
          </a:p>
        </p:txBody>
      </p:sp>
    </p:spTree>
    <p:extLst>
      <p:ext uri="{BB962C8B-B14F-4D97-AF65-F5344CB8AC3E}">
        <p14:creationId xmlns:p14="http://schemas.microsoft.com/office/powerpoint/2010/main" val="26917095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 err="1"/>
              <a:t>Apa</a:t>
            </a:r>
            <a:r>
              <a:rPr lang="en-ID" dirty="0"/>
              <a:t> </a:t>
            </a:r>
            <a:r>
              <a:rPr lang="en-ID" dirty="0" err="1"/>
              <a:t>itu</a:t>
            </a:r>
            <a:r>
              <a:rPr lang="en-ID" dirty="0"/>
              <a:t> k-Means clustering?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D" dirty="0"/>
              <a:t>Clustering </a:t>
            </a:r>
            <a:r>
              <a:rPr lang="en-ID" dirty="0" err="1"/>
              <a:t>bekerja</a:t>
            </a:r>
            <a:r>
              <a:rPr lang="en-ID" dirty="0"/>
              <a:t> </a:t>
            </a:r>
            <a:r>
              <a:rPr lang="en-ID" dirty="0" err="1"/>
              <a:t>pada</a:t>
            </a:r>
            <a:r>
              <a:rPr lang="en-ID" dirty="0"/>
              <a:t> data yang </a:t>
            </a:r>
            <a:r>
              <a:rPr lang="en-ID" dirty="0" err="1"/>
              <a:t>tidak</a:t>
            </a:r>
            <a:r>
              <a:rPr lang="en-ID" dirty="0"/>
              <a:t> </a:t>
            </a:r>
            <a:r>
              <a:rPr lang="en-ID" dirty="0" err="1"/>
              <a:t>diawasi</a:t>
            </a:r>
            <a:r>
              <a:rPr lang="en-ID" dirty="0"/>
              <a:t> </a:t>
            </a:r>
            <a:r>
              <a:rPr lang="en-ID" dirty="0" err="1"/>
              <a:t>berdasarkan</a:t>
            </a:r>
            <a:r>
              <a:rPr lang="en-ID" dirty="0"/>
              <a:t> </a:t>
            </a:r>
            <a:r>
              <a:rPr lang="en-ID" dirty="0" err="1"/>
              <a:t>kesamaan</a:t>
            </a:r>
            <a:r>
              <a:rPr lang="en-ID" dirty="0"/>
              <a:t> </a:t>
            </a:r>
            <a:r>
              <a:rPr lang="en-ID" dirty="0" err="1"/>
              <a:t>setiap</a:t>
            </a:r>
            <a:r>
              <a:rPr lang="en-ID" dirty="0"/>
              <a:t> dataset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BBC74-4B99-4212-A7D9-0CF121B94CA0}" type="datetime1">
              <a:rPr lang="id-ID" smtClean="0"/>
              <a:t>10/07/2019</a:t>
            </a:fld>
            <a:endParaRPr lang="id-ID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 dirty="0"/>
              <a:t>Judul Pembahasan Pertemuan Disini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19</a:t>
            </a:fld>
            <a:endParaRPr lang="id-ID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298" y="2234441"/>
            <a:ext cx="8953919" cy="4014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9872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d-ID" sz="4000" dirty="0"/>
              <a:t>Clustering: Pengantar</a:t>
            </a:r>
          </a:p>
        </p:txBody>
      </p:sp>
      <p:sp>
        <p:nvSpPr>
          <p:cNvPr id="8" name="Subtitle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d-ID" dirty="0"/>
              <a:t>Nama pembicara dengan gelar</a:t>
            </a:r>
          </a:p>
        </p:txBody>
      </p:sp>
    </p:spTree>
    <p:extLst>
      <p:ext uri="{BB962C8B-B14F-4D97-AF65-F5344CB8AC3E}">
        <p14:creationId xmlns:p14="http://schemas.microsoft.com/office/powerpoint/2010/main" val="4141773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 err="1"/>
              <a:t>Algoritma</a:t>
            </a:r>
            <a:r>
              <a:rPr lang="en-ID" dirty="0"/>
              <a:t> K-Means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4898" y="1451811"/>
            <a:ext cx="4188320" cy="4724400"/>
          </a:xfrm>
        </p:spPr>
        <p:txBody>
          <a:bodyPr>
            <a:normAutofit/>
          </a:bodyPr>
          <a:lstStyle/>
          <a:p>
            <a:r>
              <a:rPr lang="en-ID" dirty="0"/>
              <a:t>K-Means </a:t>
            </a:r>
            <a:r>
              <a:rPr lang="en-ID" dirty="0" err="1"/>
              <a:t>termasuk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Partitioning Clustering</a:t>
            </a:r>
          </a:p>
          <a:p>
            <a:r>
              <a:rPr lang="en-ID" dirty="0"/>
              <a:t>K-Means </a:t>
            </a:r>
            <a:r>
              <a:rPr lang="en-ID" dirty="0" err="1"/>
              <a:t>membagi</a:t>
            </a:r>
            <a:r>
              <a:rPr lang="en-ID" dirty="0"/>
              <a:t> data </a:t>
            </a:r>
            <a:r>
              <a:rPr lang="en-ID" dirty="0" err="1"/>
              <a:t>menjadi</a:t>
            </a:r>
            <a:r>
              <a:rPr lang="en-ID" dirty="0"/>
              <a:t> subset (cluster) yang </a:t>
            </a:r>
            <a:r>
              <a:rPr lang="en-ID" dirty="0" err="1"/>
              <a:t>tidak</a:t>
            </a:r>
            <a:r>
              <a:rPr lang="en-ID" dirty="0"/>
              <a:t> </a:t>
            </a:r>
            <a:r>
              <a:rPr lang="en-ID" dirty="0" err="1"/>
              <a:t>tumpang</a:t>
            </a:r>
            <a:r>
              <a:rPr lang="en-ID" dirty="0"/>
              <a:t> </a:t>
            </a:r>
            <a:r>
              <a:rPr lang="en-ID" dirty="0" err="1"/>
              <a:t>tindih</a:t>
            </a:r>
            <a:endParaRPr lang="en-ID" dirty="0"/>
          </a:p>
          <a:p>
            <a:r>
              <a:rPr lang="en-ID" dirty="0"/>
              <a:t>Data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sebuah</a:t>
            </a:r>
            <a:r>
              <a:rPr lang="en-ID" dirty="0"/>
              <a:t> cluster </a:t>
            </a:r>
            <a:r>
              <a:rPr lang="en-ID" dirty="0" err="1"/>
              <a:t>sangat</a:t>
            </a:r>
            <a:r>
              <a:rPr lang="en-ID" dirty="0"/>
              <a:t> </a:t>
            </a:r>
            <a:r>
              <a:rPr lang="en-ID" dirty="0" err="1"/>
              <a:t>mirip</a:t>
            </a:r>
            <a:endParaRPr lang="en-ID" dirty="0"/>
          </a:p>
          <a:p>
            <a:r>
              <a:rPr lang="en-ID" dirty="0"/>
              <a:t>Data </a:t>
            </a:r>
            <a:r>
              <a:rPr lang="en-ID" dirty="0" err="1"/>
              <a:t>antar</a:t>
            </a:r>
            <a:r>
              <a:rPr lang="en-ID" dirty="0"/>
              <a:t> </a:t>
            </a:r>
            <a:r>
              <a:rPr lang="en-ID" dirty="0" err="1"/>
              <a:t>kelompok</a:t>
            </a:r>
            <a:r>
              <a:rPr lang="en-ID" dirty="0"/>
              <a:t> </a:t>
            </a:r>
            <a:r>
              <a:rPr lang="en-ID" dirty="0" err="1"/>
              <a:t>sangat</a:t>
            </a:r>
            <a:r>
              <a:rPr lang="en-ID" dirty="0"/>
              <a:t> </a:t>
            </a:r>
            <a:r>
              <a:rPr lang="en-ID" dirty="0" err="1"/>
              <a:t>berbeda</a:t>
            </a:r>
            <a:endParaRPr lang="en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BBC74-4B99-4212-A7D9-0CF121B94CA0}" type="datetime1">
              <a:rPr lang="id-ID" smtClean="0"/>
              <a:t>10/07/2019</a:t>
            </a:fld>
            <a:endParaRPr lang="id-ID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/>
              <a:t>Judul Pembahasan Pertemuan Disini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20</a:t>
            </a:fld>
            <a:endParaRPr lang="id-ID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1635" y="1451811"/>
            <a:ext cx="4113021" cy="4164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7433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D" dirty="0" err="1"/>
              <a:t>Menentukan</a:t>
            </a:r>
            <a:r>
              <a:rPr lang="en-ID" dirty="0"/>
              <a:t> similarity </a:t>
            </a:r>
            <a:r>
              <a:rPr lang="en-ID" dirty="0" err="1"/>
              <a:t>atau</a:t>
            </a:r>
            <a:r>
              <a:rPr lang="en-ID" dirty="0"/>
              <a:t> dissimilarity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D" dirty="0"/>
              <a:t>Similarity </a:t>
            </a:r>
            <a:r>
              <a:rPr lang="en-ID" dirty="0" err="1"/>
              <a:t>digunakan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dataset </a:t>
            </a:r>
            <a:r>
              <a:rPr lang="en-ID" dirty="0" err="1"/>
              <a:t>dalam</a:t>
            </a:r>
            <a:r>
              <a:rPr lang="en-ID" dirty="0"/>
              <a:t> internal </a:t>
            </a:r>
            <a:r>
              <a:rPr lang="en-ID" dirty="0" err="1"/>
              <a:t>satu</a:t>
            </a:r>
            <a:r>
              <a:rPr lang="en-ID" dirty="0"/>
              <a:t> cluster</a:t>
            </a:r>
          </a:p>
          <a:p>
            <a:r>
              <a:rPr lang="en-ID" dirty="0" err="1"/>
              <a:t>Disimilarity</a:t>
            </a:r>
            <a:r>
              <a:rPr lang="en-ID" dirty="0"/>
              <a:t> </a:t>
            </a:r>
            <a:r>
              <a:rPr lang="en-ID" dirty="0" err="1"/>
              <a:t>digunakan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dataset </a:t>
            </a:r>
            <a:r>
              <a:rPr lang="en-ID" dirty="0" err="1"/>
              <a:t>antar</a:t>
            </a:r>
            <a:r>
              <a:rPr lang="en-ID" dirty="0"/>
              <a:t> </a:t>
            </a:r>
            <a:r>
              <a:rPr lang="en-ID" dirty="0" err="1"/>
              <a:t>clustetr</a:t>
            </a:r>
            <a:endParaRPr lang="en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BBC74-4B99-4212-A7D9-0CF121B94CA0}" type="datetime1">
              <a:rPr lang="id-ID" smtClean="0"/>
              <a:t>10/07/2019</a:t>
            </a:fld>
            <a:endParaRPr lang="id-ID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 dirty="0"/>
              <a:t>Judul Pembahasan Pertemuan Disini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21</a:t>
            </a:fld>
            <a:endParaRPr lang="id-ID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058" y="2397083"/>
            <a:ext cx="6562725" cy="412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2988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/>
              <a:t>1-dimentional similarity/distance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D" dirty="0"/>
              <a:t>1-dimentional similarity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digunakan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mengukur</a:t>
            </a:r>
            <a:r>
              <a:rPr lang="en-ID" dirty="0"/>
              <a:t> </a:t>
            </a:r>
            <a:r>
              <a:rPr lang="en-ID" dirty="0" err="1"/>
              <a:t>jarak</a:t>
            </a:r>
            <a:r>
              <a:rPr lang="en-ID" dirty="0"/>
              <a:t> </a:t>
            </a:r>
            <a:r>
              <a:rPr lang="en-ID" dirty="0" err="1"/>
              <a:t>dua</a:t>
            </a:r>
            <a:r>
              <a:rPr lang="en-ID" dirty="0"/>
              <a:t> </a:t>
            </a:r>
            <a:r>
              <a:rPr lang="en-ID" dirty="0" err="1"/>
              <a:t>titik</a:t>
            </a:r>
            <a:r>
              <a:rPr lang="en-ID" dirty="0"/>
              <a:t> </a:t>
            </a:r>
            <a:r>
              <a:rPr lang="en-ID" dirty="0" err="1"/>
              <a:t>menggunakan</a:t>
            </a:r>
            <a:r>
              <a:rPr lang="en-ID" dirty="0"/>
              <a:t> 1 </a:t>
            </a:r>
            <a:r>
              <a:rPr lang="en-ID" dirty="0" err="1"/>
              <a:t>nilai</a:t>
            </a:r>
            <a:r>
              <a:rPr lang="en-ID" dirty="0"/>
              <a:t>.</a:t>
            </a:r>
          </a:p>
          <a:p>
            <a:r>
              <a:rPr lang="en-ID" dirty="0" err="1"/>
              <a:t>Rumus</a:t>
            </a:r>
            <a:r>
              <a:rPr lang="en-ID" dirty="0"/>
              <a:t> </a:t>
            </a:r>
            <a:r>
              <a:rPr lang="en-ID" i="1" dirty="0"/>
              <a:t>Euclidean Distance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digunakan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mengukur</a:t>
            </a:r>
            <a:r>
              <a:rPr lang="en-ID" dirty="0"/>
              <a:t> similarity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BBC74-4B99-4212-A7D9-0CF121B94CA0}" type="datetime1">
              <a:rPr lang="id-ID" smtClean="0"/>
              <a:t>10/07/2019</a:t>
            </a:fld>
            <a:endParaRPr lang="id-ID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/>
              <a:t>Judul Pembahasan Pertemuan Disini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22</a:t>
            </a:fld>
            <a:endParaRPr lang="id-ID" dirty="0"/>
          </a:p>
        </p:txBody>
      </p:sp>
      <p:grpSp>
        <p:nvGrpSpPr>
          <p:cNvPr id="11" name="Group 10"/>
          <p:cNvGrpSpPr/>
          <p:nvPr/>
        </p:nvGrpSpPr>
        <p:grpSpPr>
          <a:xfrm>
            <a:off x="1463797" y="2783574"/>
            <a:ext cx="6256921" cy="3737834"/>
            <a:chOff x="1292908" y="1718130"/>
            <a:chExt cx="6256921" cy="3737834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92908" y="1718130"/>
              <a:ext cx="1781175" cy="2295525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68654" y="1752476"/>
              <a:ext cx="1781175" cy="228600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63445" y="4063297"/>
              <a:ext cx="3857625" cy="666750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87135" y="4779689"/>
              <a:ext cx="3524250" cy="6762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681004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/>
              <a:t>2-dimentional similarity/distance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D" dirty="0"/>
              <a:t>2-dimentional similarity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digunakan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mengukur</a:t>
            </a:r>
            <a:r>
              <a:rPr lang="en-ID" dirty="0"/>
              <a:t> </a:t>
            </a:r>
            <a:r>
              <a:rPr lang="en-ID" dirty="0" err="1"/>
              <a:t>jarak</a:t>
            </a:r>
            <a:r>
              <a:rPr lang="en-ID" dirty="0"/>
              <a:t> </a:t>
            </a:r>
            <a:r>
              <a:rPr lang="en-ID" dirty="0" err="1"/>
              <a:t>dua</a:t>
            </a:r>
            <a:r>
              <a:rPr lang="en-ID" dirty="0"/>
              <a:t> </a:t>
            </a:r>
            <a:r>
              <a:rPr lang="en-ID" dirty="0" err="1"/>
              <a:t>titik</a:t>
            </a:r>
            <a:r>
              <a:rPr lang="en-ID" dirty="0"/>
              <a:t> </a:t>
            </a:r>
            <a:r>
              <a:rPr lang="en-ID" dirty="0" err="1"/>
              <a:t>menggunakan</a:t>
            </a:r>
            <a:r>
              <a:rPr lang="en-ID" dirty="0"/>
              <a:t> 2 </a:t>
            </a:r>
            <a:r>
              <a:rPr lang="en-ID" dirty="0" err="1"/>
              <a:t>nilai</a:t>
            </a:r>
            <a:r>
              <a:rPr lang="en-ID" dirty="0"/>
              <a:t> </a:t>
            </a:r>
            <a:r>
              <a:rPr lang="en-ID" dirty="0" err="1"/>
              <a:t>atau</a:t>
            </a:r>
            <a:r>
              <a:rPr lang="en-ID" dirty="0"/>
              <a:t> 2D </a:t>
            </a:r>
            <a:r>
              <a:rPr lang="en-ID" i="1" dirty="0"/>
              <a:t>matrix space</a:t>
            </a:r>
            <a:r>
              <a:rPr lang="en-ID" dirty="0"/>
              <a:t>.</a:t>
            </a:r>
          </a:p>
          <a:p>
            <a:endParaRPr lang="en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BBC74-4B99-4212-A7D9-0CF121B94CA0}" type="datetime1">
              <a:rPr lang="id-ID" smtClean="0"/>
              <a:t>10/07/2019</a:t>
            </a:fld>
            <a:endParaRPr lang="id-ID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/>
              <a:t>Judul Pembahasan Pertemuan Disini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23</a:t>
            </a:fld>
            <a:endParaRPr lang="id-ID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707" y="2325840"/>
            <a:ext cx="6623101" cy="3886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5098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D" dirty="0"/>
              <a:t>Multi-</a:t>
            </a:r>
            <a:r>
              <a:rPr lang="en-ID" dirty="0" err="1"/>
              <a:t>dimentional</a:t>
            </a:r>
            <a:r>
              <a:rPr lang="en-ID" dirty="0"/>
              <a:t> similarity/distance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demikian</a:t>
            </a:r>
            <a:r>
              <a:rPr lang="en-ID" dirty="0"/>
              <a:t> </a:t>
            </a:r>
            <a:r>
              <a:rPr lang="en-ID" dirty="0" err="1"/>
              <a:t>metode</a:t>
            </a:r>
            <a:r>
              <a:rPr lang="en-ID" dirty="0"/>
              <a:t> </a:t>
            </a:r>
            <a:r>
              <a:rPr lang="en-ID" i="1" dirty="0"/>
              <a:t>Euclidean Distance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digunakan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multidimensi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menambahkan</a:t>
            </a:r>
            <a:r>
              <a:rPr lang="en-ID" dirty="0"/>
              <a:t> </a:t>
            </a:r>
            <a:r>
              <a:rPr lang="en-ID" dirty="0" err="1"/>
              <a:t>titik</a:t>
            </a:r>
            <a:r>
              <a:rPr lang="en-ID" dirty="0"/>
              <a:t> </a:t>
            </a:r>
            <a:r>
              <a:rPr lang="en-ID" dirty="0" err="1"/>
              <a:t>pada</a:t>
            </a:r>
            <a:r>
              <a:rPr lang="en-ID" dirty="0"/>
              <a:t> </a:t>
            </a:r>
            <a:r>
              <a:rPr lang="en-ID" dirty="0" err="1"/>
              <a:t>rumus</a:t>
            </a:r>
            <a:r>
              <a:rPr lang="en-ID" dirty="0"/>
              <a:t>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BBC74-4B99-4212-A7D9-0CF121B94CA0}" type="datetime1">
              <a:rPr lang="id-ID" smtClean="0"/>
              <a:t>10/07/2019</a:t>
            </a:fld>
            <a:endParaRPr lang="id-ID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/>
              <a:t>Judul Pembahasan Pertemuan Disini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24</a:t>
            </a:fld>
            <a:endParaRPr lang="id-ID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745" y="2400884"/>
            <a:ext cx="7439025" cy="3724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4975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57745" y="406484"/>
            <a:ext cx="7641875" cy="854074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Bagaimana</a:t>
            </a:r>
            <a:r>
              <a:rPr lang="en-US" dirty="0"/>
              <a:t> k-Means Clustering </a:t>
            </a:r>
            <a:r>
              <a:rPr lang="en-US" dirty="0" err="1"/>
              <a:t>bekerja</a:t>
            </a:r>
            <a:r>
              <a:rPr lang="en-US" dirty="0"/>
              <a:t>?</a:t>
            </a:r>
            <a:endParaRPr lang="en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D" dirty="0" err="1"/>
              <a:t>Misalkan</a:t>
            </a:r>
            <a:r>
              <a:rPr lang="en-ID" dirty="0"/>
              <a:t> </a:t>
            </a:r>
            <a:r>
              <a:rPr lang="en-ID" dirty="0" err="1"/>
              <a:t>terdapat</a:t>
            </a:r>
            <a:r>
              <a:rPr lang="en-ID" dirty="0"/>
              <a:t> data yang </a:t>
            </a:r>
            <a:r>
              <a:rPr lang="en-ID" dirty="0" err="1"/>
              <a:t>memiliki</a:t>
            </a:r>
            <a:r>
              <a:rPr lang="en-ID" dirty="0"/>
              <a:t> attributes </a:t>
            </a:r>
            <a:r>
              <a:rPr lang="en-ID" b="1" dirty="0"/>
              <a:t>age</a:t>
            </a:r>
            <a:r>
              <a:rPr lang="en-ID" dirty="0"/>
              <a:t> </a:t>
            </a:r>
            <a:r>
              <a:rPr lang="en-ID" dirty="0" err="1"/>
              <a:t>dan</a:t>
            </a:r>
            <a:r>
              <a:rPr lang="en-ID" dirty="0"/>
              <a:t> </a:t>
            </a:r>
            <a:r>
              <a:rPr lang="en-ID" b="1" dirty="0"/>
              <a:t>income</a:t>
            </a:r>
            <a:r>
              <a:rPr lang="en-ID" dirty="0"/>
              <a:t>, </a:t>
            </a:r>
            <a:r>
              <a:rPr lang="en-ID" dirty="0" err="1"/>
              <a:t>dan</a:t>
            </a:r>
            <a:r>
              <a:rPr lang="en-ID" dirty="0"/>
              <a:t> </a:t>
            </a:r>
            <a:r>
              <a:rPr lang="en-ID" dirty="0" err="1"/>
              <a:t>tersebar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i="1" dirty="0"/>
              <a:t>matrix 2D space </a:t>
            </a:r>
            <a:r>
              <a:rPr lang="en-ID" dirty="0"/>
              <a:t>(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digambarkan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diagram Cartesian)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BBC74-4B99-4212-A7D9-0CF121B94CA0}" type="datetime1">
              <a:rPr lang="id-ID" smtClean="0"/>
              <a:t>10/07/2019</a:t>
            </a:fld>
            <a:endParaRPr lang="id-ID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/>
              <a:t>Judul Pembahasan Pertemuan Disini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25</a:t>
            </a:fld>
            <a:endParaRPr lang="id-ID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780" y="2474765"/>
            <a:ext cx="8101251" cy="4046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3750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k-Means clustering – </a:t>
            </a:r>
            <a:r>
              <a:rPr lang="en-US" dirty="0" err="1"/>
              <a:t>inisialisasi</a:t>
            </a:r>
            <a:r>
              <a:rPr lang="en-US" dirty="0"/>
              <a:t> k</a:t>
            </a:r>
            <a:endParaRPr lang="en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4897" y="1451811"/>
            <a:ext cx="3055259" cy="4724400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 err="1"/>
              <a:t>Misal</a:t>
            </a:r>
            <a:r>
              <a:rPr lang="en-US" dirty="0"/>
              <a:t>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inisialisasi</a:t>
            </a:r>
            <a:r>
              <a:rPr lang="en-US" dirty="0"/>
              <a:t> k=3, k </a:t>
            </a:r>
            <a:r>
              <a:rPr lang="en-US" dirty="0" err="1"/>
              <a:t>sebagai</a:t>
            </a:r>
            <a:r>
              <a:rPr lang="en-US" dirty="0"/>
              <a:t> centroids yang </a:t>
            </a:r>
            <a:r>
              <a:rPr lang="en-US" dirty="0" err="1"/>
              <a:t>dipilih</a:t>
            </a:r>
            <a:r>
              <a:rPr lang="en-US" dirty="0"/>
              <a:t> </a:t>
            </a:r>
            <a:r>
              <a:rPr lang="en-US" dirty="0" err="1"/>
              <a:t>secara</a:t>
            </a:r>
            <a:r>
              <a:rPr lang="en-US" dirty="0"/>
              <a:t> random</a:t>
            </a:r>
            <a:endParaRPr lang="en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BBC74-4B99-4212-A7D9-0CF121B94CA0}" type="datetime1">
              <a:rPr lang="id-ID" smtClean="0"/>
              <a:t>10/07/2019</a:t>
            </a:fld>
            <a:endParaRPr lang="id-ID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/>
              <a:t>Judul Pembahasan Pertemuan Disini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26</a:t>
            </a:fld>
            <a:endParaRPr lang="id-ID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9724" y="1451811"/>
            <a:ext cx="5819896" cy="3998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5750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k-Means clustering – </a:t>
            </a:r>
            <a:r>
              <a:rPr lang="en-US" dirty="0" err="1"/>
              <a:t>inisialisasi</a:t>
            </a:r>
            <a:r>
              <a:rPr lang="en-US" dirty="0"/>
              <a:t> k</a:t>
            </a:r>
            <a:endParaRPr lang="en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4897" y="1451811"/>
            <a:ext cx="3055259" cy="4724400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 err="1"/>
              <a:t>Misal</a:t>
            </a:r>
            <a:r>
              <a:rPr lang="en-US" dirty="0"/>
              <a:t>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inisialisasi</a:t>
            </a:r>
            <a:r>
              <a:rPr lang="en-US" dirty="0"/>
              <a:t> k=3, k </a:t>
            </a:r>
            <a:r>
              <a:rPr lang="en-US" dirty="0" err="1"/>
              <a:t>sebagai</a:t>
            </a:r>
            <a:r>
              <a:rPr lang="en-US" dirty="0"/>
              <a:t> centroids yang </a:t>
            </a:r>
            <a:r>
              <a:rPr lang="en-US" dirty="0" err="1"/>
              <a:t>dipilih</a:t>
            </a:r>
            <a:r>
              <a:rPr lang="en-US" dirty="0"/>
              <a:t> </a:t>
            </a:r>
            <a:r>
              <a:rPr lang="en-US" dirty="0" err="1"/>
              <a:t>secara</a:t>
            </a:r>
            <a:r>
              <a:rPr lang="en-US" dirty="0"/>
              <a:t> random</a:t>
            </a:r>
            <a:endParaRPr lang="en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BBC74-4B99-4212-A7D9-0CF121B94CA0}" type="datetime1">
              <a:rPr lang="id-ID" smtClean="0"/>
              <a:t>10/07/2019</a:t>
            </a:fld>
            <a:endParaRPr lang="id-ID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/>
              <a:t>Judul Pembahasan Pertemuan Disini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27</a:t>
            </a:fld>
            <a:endParaRPr lang="id-ID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9724" y="1451811"/>
            <a:ext cx="5819896" cy="399840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984324" y="3294465"/>
            <a:ext cx="1395974" cy="1039091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1600" b="1" dirty="0">
                <a:solidFill>
                  <a:srgbClr val="FF0000"/>
                </a:solidFill>
              </a:rPr>
              <a:t>C1 = [5., 5.]</a:t>
            </a:r>
          </a:p>
          <a:p>
            <a:pPr algn="ctr"/>
            <a:r>
              <a:rPr lang="en-ID" sz="1600" b="1" dirty="0">
                <a:solidFill>
                  <a:srgbClr val="FF0000"/>
                </a:solidFill>
              </a:rPr>
              <a:t>C2 = [8., 5.]</a:t>
            </a:r>
          </a:p>
          <a:p>
            <a:pPr algn="ctr"/>
            <a:r>
              <a:rPr lang="en-ID" sz="1600" b="1" dirty="0">
                <a:solidFill>
                  <a:srgbClr val="FF0000"/>
                </a:solidFill>
              </a:rPr>
              <a:t>C3 = [6., 3.]</a:t>
            </a:r>
          </a:p>
        </p:txBody>
      </p:sp>
    </p:spTree>
    <p:extLst>
      <p:ext uri="{BB962C8B-B14F-4D97-AF65-F5344CB8AC3E}">
        <p14:creationId xmlns:p14="http://schemas.microsoft.com/office/powerpoint/2010/main" val="42579325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k-Means clustering – </a:t>
            </a:r>
            <a:r>
              <a:rPr lang="en-US" dirty="0" err="1"/>
              <a:t>hitung</a:t>
            </a:r>
            <a:r>
              <a:rPr lang="en-US" dirty="0"/>
              <a:t> </a:t>
            </a:r>
            <a:r>
              <a:rPr lang="en-US" dirty="0" err="1"/>
              <a:t>jarak</a:t>
            </a:r>
            <a:r>
              <a:rPr lang="en-US" dirty="0"/>
              <a:t> (distance)</a:t>
            </a:r>
            <a:endParaRPr lang="en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4898" y="1451811"/>
            <a:ext cx="2766120" cy="4724400"/>
          </a:xfrm>
        </p:spPr>
        <p:txBody>
          <a:bodyPr/>
          <a:lstStyle/>
          <a:p>
            <a:pPr marL="263525" indent="-263525">
              <a:buFont typeface="+mj-lt"/>
              <a:buAutoNum type="arabicPeriod" startAt="2"/>
            </a:pPr>
            <a:r>
              <a:rPr lang="en-US" dirty="0" err="1"/>
              <a:t>Hitung</a:t>
            </a:r>
            <a:r>
              <a:rPr lang="en-US" dirty="0"/>
              <a:t> </a:t>
            </a:r>
            <a:r>
              <a:rPr lang="en-US" dirty="0" err="1"/>
              <a:t>jarak</a:t>
            </a:r>
            <a:r>
              <a:rPr lang="en-US" dirty="0"/>
              <a:t> </a:t>
            </a:r>
            <a:r>
              <a:rPr lang="en-US" dirty="0" err="1"/>
              <a:t>setiap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dataset </a:t>
            </a:r>
            <a:r>
              <a:rPr lang="en-US" dirty="0" err="1"/>
              <a:t>dengan</a:t>
            </a:r>
            <a:r>
              <a:rPr lang="en-US" dirty="0"/>
              <a:t> 3 centroid yang </a:t>
            </a:r>
            <a:r>
              <a:rPr lang="en-US" dirty="0" err="1"/>
              <a:t>telah</a:t>
            </a:r>
            <a:r>
              <a:rPr lang="en-US" dirty="0"/>
              <a:t> </a:t>
            </a:r>
            <a:r>
              <a:rPr lang="en-US" dirty="0" err="1"/>
              <a:t>ditentukan</a:t>
            </a:r>
            <a:r>
              <a:rPr lang="en-US" dirty="0"/>
              <a:t> </a:t>
            </a:r>
            <a:r>
              <a:rPr lang="en-US" dirty="0" err="1"/>
              <a:t>seara</a:t>
            </a:r>
            <a:r>
              <a:rPr lang="en-US" dirty="0"/>
              <a:t> random</a:t>
            </a:r>
            <a:endParaRPr lang="en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BBC74-4B99-4212-A7D9-0CF121B94CA0}" type="datetime1">
              <a:rPr lang="id-ID" smtClean="0"/>
              <a:t>10/07/2019</a:t>
            </a:fld>
            <a:endParaRPr lang="id-ID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/>
              <a:t>Judul Pembahasan Pertemuan Disini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28</a:t>
            </a:fld>
            <a:endParaRPr lang="id-ID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23423"/>
          <a:stretch/>
        </p:blipFill>
        <p:spPr>
          <a:xfrm>
            <a:off x="2840182" y="1507876"/>
            <a:ext cx="6048602" cy="390822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t="4003" r="76577" b="24867"/>
          <a:stretch/>
        </p:blipFill>
        <p:spPr>
          <a:xfrm>
            <a:off x="918617" y="3288919"/>
            <a:ext cx="1921565" cy="2887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2557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k-Means clustering – </a:t>
            </a:r>
            <a:r>
              <a:rPr lang="en-US" dirty="0" err="1"/>
              <a:t>tetapkan</a:t>
            </a:r>
            <a:r>
              <a:rPr lang="en-US" dirty="0"/>
              <a:t> </a:t>
            </a:r>
            <a:r>
              <a:rPr lang="en-US" dirty="0" err="1"/>
              <a:t>ke</a:t>
            </a:r>
            <a:r>
              <a:rPr lang="en-US" dirty="0"/>
              <a:t> centroid</a:t>
            </a:r>
            <a:endParaRPr lang="en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63525" indent="-263525">
              <a:buFont typeface="+mj-lt"/>
              <a:buAutoNum type="arabicPeriod" startAt="3"/>
            </a:pPr>
            <a:r>
              <a:rPr lang="en-US" dirty="0" err="1"/>
              <a:t>Tetapkan</a:t>
            </a:r>
            <a:r>
              <a:rPr lang="en-US" dirty="0"/>
              <a:t> </a:t>
            </a:r>
            <a:r>
              <a:rPr lang="en-US" dirty="0" err="1"/>
              <a:t>setiap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dataset </a:t>
            </a:r>
            <a:r>
              <a:rPr lang="en-US" dirty="0" err="1"/>
              <a:t>ke</a:t>
            </a:r>
            <a:r>
              <a:rPr lang="en-US" dirty="0"/>
              <a:t> centroid </a:t>
            </a:r>
            <a:r>
              <a:rPr lang="en-US" dirty="0" err="1"/>
              <a:t>terdekat</a:t>
            </a:r>
            <a:endParaRPr lang="en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BBC74-4B99-4212-A7D9-0CF121B94CA0}" type="datetime1">
              <a:rPr lang="id-ID" smtClean="0"/>
              <a:t>10/07/2019</a:t>
            </a:fld>
            <a:endParaRPr lang="id-ID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/>
              <a:t>Judul Pembahasan Pertemuan Disini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29</a:t>
            </a:fld>
            <a:endParaRPr lang="id-ID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941" y="2031066"/>
            <a:ext cx="8382633" cy="3954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1221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/>
              <a:t>Clustering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Segmentasi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BBC74-4B99-4212-A7D9-0CF121B94CA0}" type="datetime1">
              <a:rPr lang="id-ID" smtClean="0"/>
              <a:t>10/07/2019</a:t>
            </a:fld>
            <a:endParaRPr lang="id-ID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/>
              <a:t>Judul Pembahasan Pertemuan Disini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3</a:t>
            </a:fld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D" dirty="0" err="1"/>
              <a:t>Contoh</a:t>
            </a:r>
            <a:r>
              <a:rPr lang="en-ID" dirty="0"/>
              <a:t> </a:t>
            </a:r>
            <a:r>
              <a:rPr lang="en-ID" dirty="0" err="1"/>
              <a:t>kasusnya</a:t>
            </a:r>
            <a:r>
              <a:rPr lang="en-ID" dirty="0"/>
              <a:t>, </a:t>
            </a:r>
            <a:r>
              <a:rPr lang="en-ID" dirty="0" err="1"/>
              <a:t>kita</a:t>
            </a:r>
            <a:r>
              <a:rPr lang="en-ID" dirty="0"/>
              <a:t> </a:t>
            </a:r>
            <a:r>
              <a:rPr lang="en-ID" dirty="0" err="1"/>
              <a:t>harus</a:t>
            </a:r>
            <a:r>
              <a:rPr lang="en-ID" dirty="0"/>
              <a:t> </a:t>
            </a:r>
            <a:r>
              <a:rPr lang="en-ID" dirty="0" err="1"/>
              <a:t>mengelompokkan</a:t>
            </a:r>
            <a:r>
              <a:rPr lang="en-ID" dirty="0"/>
              <a:t> </a:t>
            </a:r>
            <a:r>
              <a:rPr lang="en-ID" dirty="0" err="1"/>
              <a:t>pelanggan</a:t>
            </a:r>
            <a:r>
              <a:rPr lang="en-ID" dirty="0"/>
              <a:t> </a:t>
            </a:r>
            <a:r>
              <a:rPr lang="en-ID" dirty="0" err="1"/>
              <a:t>berdasarkan</a:t>
            </a:r>
            <a:r>
              <a:rPr lang="en-ID" dirty="0"/>
              <a:t> </a:t>
            </a:r>
            <a:r>
              <a:rPr lang="en-ID" dirty="0" err="1"/>
              <a:t>karakteristik</a:t>
            </a:r>
            <a:r>
              <a:rPr lang="en-ID" dirty="0"/>
              <a:t> </a:t>
            </a:r>
            <a:r>
              <a:rPr lang="en-ID" dirty="0" err="1"/>
              <a:t>pelanggan</a:t>
            </a:r>
            <a:r>
              <a:rPr lang="en-ID" dirty="0"/>
              <a:t>.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kasus</a:t>
            </a:r>
            <a:r>
              <a:rPr lang="en-ID" dirty="0"/>
              <a:t> </a:t>
            </a: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kita</a:t>
            </a:r>
            <a:r>
              <a:rPr lang="en-ID" dirty="0"/>
              <a:t>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mengelompokkanya</a:t>
            </a:r>
            <a:r>
              <a:rPr lang="en-ID" dirty="0"/>
              <a:t> </a:t>
            </a:r>
            <a:r>
              <a:rPr lang="en-ID" dirty="0" err="1"/>
              <a:t>kedalam</a:t>
            </a:r>
            <a:r>
              <a:rPr lang="en-ID" dirty="0"/>
              <a:t> 2 </a:t>
            </a:r>
            <a:r>
              <a:rPr lang="en-ID" dirty="0" err="1"/>
              <a:t>kelas</a:t>
            </a:r>
            <a:r>
              <a:rPr lang="en-ID" dirty="0"/>
              <a:t>, </a:t>
            </a:r>
            <a:r>
              <a:rPr lang="en-ID" dirty="0" err="1"/>
              <a:t>yaitu</a:t>
            </a:r>
            <a:r>
              <a:rPr lang="en-ID" dirty="0"/>
              <a:t> 1 </a:t>
            </a:r>
            <a:r>
              <a:rPr lang="en-ID" dirty="0" err="1"/>
              <a:t>dan</a:t>
            </a:r>
            <a:r>
              <a:rPr lang="en-ID" dirty="0"/>
              <a:t> 0.</a:t>
            </a:r>
          </a:p>
          <a:p>
            <a:r>
              <a:rPr lang="en-ID" dirty="0" err="1"/>
              <a:t>Sehingga</a:t>
            </a:r>
            <a:r>
              <a:rPr lang="en-ID" dirty="0"/>
              <a:t> </a:t>
            </a:r>
            <a:r>
              <a:rPr lang="en-ID" dirty="0" err="1"/>
              <a:t>perusahaan</a:t>
            </a:r>
            <a:r>
              <a:rPr lang="en-ID" dirty="0"/>
              <a:t>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secara</a:t>
            </a:r>
            <a:r>
              <a:rPr lang="en-ID" dirty="0"/>
              <a:t> </a:t>
            </a:r>
            <a:r>
              <a:rPr lang="en-ID" dirty="0" err="1"/>
              <a:t>efektif</a:t>
            </a:r>
            <a:r>
              <a:rPr lang="en-ID" dirty="0"/>
              <a:t> </a:t>
            </a:r>
            <a:r>
              <a:rPr lang="en-ID" dirty="0" err="1"/>
              <a:t>menerapkan</a:t>
            </a:r>
            <a:r>
              <a:rPr lang="en-ID" dirty="0"/>
              <a:t> </a:t>
            </a:r>
            <a:r>
              <a:rPr lang="en-ID" dirty="0" err="1"/>
              <a:t>strategi</a:t>
            </a:r>
            <a:r>
              <a:rPr lang="en-ID" dirty="0"/>
              <a:t> </a:t>
            </a:r>
            <a:r>
              <a:rPr lang="en-ID" dirty="0" err="1"/>
              <a:t>bisnis</a:t>
            </a:r>
            <a:r>
              <a:rPr lang="en-ID" dirty="0"/>
              <a:t> </a:t>
            </a:r>
            <a:r>
              <a:rPr lang="en-ID" dirty="0" err="1"/>
              <a:t>secara</a:t>
            </a:r>
            <a:r>
              <a:rPr lang="en-ID" dirty="0"/>
              <a:t> </a:t>
            </a:r>
            <a:r>
              <a:rPr lang="en-ID" dirty="0" err="1"/>
              <a:t>spesifik</a:t>
            </a:r>
            <a:r>
              <a:rPr lang="en-ID" dirty="0"/>
              <a:t> </a:t>
            </a:r>
            <a:r>
              <a:rPr lang="en-ID" dirty="0" err="1"/>
              <a:t>kepada</a:t>
            </a:r>
            <a:r>
              <a:rPr lang="en-ID" dirty="0"/>
              <a:t> </a:t>
            </a:r>
            <a:r>
              <a:rPr lang="en-ID" dirty="0" err="1"/>
              <a:t>pelanggan</a:t>
            </a:r>
            <a:r>
              <a:rPr lang="en-ID" dirty="0"/>
              <a:t> </a:t>
            </a:r>
            <a:r>
              <a:rPr lang="en-ID" dirty="0" err="1"/>
              <a:t>atau</a:t>
            </a:r>
            <a:r>
              <a:rPr lang="en-ID" dirty="0"/>
              <a:t> </a:t>
            </a:r>
            <a:r>
              <a:rPr lang="en-ID" dirty="0" err="1"/>
              <a:t>mengalokasikan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optimal </a:t>
            </a:r>
            <a:r>
              <a:rPr lang="en-ID" dirty="0" err="1"/>
              <a:t>sumber</a:t>
            </a:r>
            <a:r>
              <a:rPr lang="en-ID" dirty="0"/>
              <a:t> </a:t>
            </a:r>
            <a:r>
              <a:rPr lang="en-ID" dirty="0" err="1"/>
              <a:t>daya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pemasaran</a:t>
            </a:r>
            <a:r>
              <a:rPr lang="en-ID" dirty="0"/>
              <a:t>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449" y="3550812"/>
            <a:ext cx="8395618" cy="2574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507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k-Means clustering – </a:t>
            </a:r>
            <a:r>
              <a:rPr lang="en-US" dirty="0" err="1"/>
              <a:t>tetapkan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ke</a:t>
            </a:r>
            <a:r>
              <a:rPr lang="en-US" dirty="0"/>
              <a:t> </a:t>
            </a:r>
            <a:r>
              <a:rPr lang="en-US" dirty="0" err="1"/>
              <a:t>satu</a:t>
            </a:r>
            <a:r>
              <a:rPr lang="en-US" dirty="0"/>
              <a:t> centroid</a:t>
            </a:r>
            <a:endParaRPr lang="en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63525" indent="-263525">
              <a:buFont typeface="+mj-lt"/>
              <a:buAutoNum type="arabicPeriod" startAt="3"/>
            </a:pPr>
            <a:r>
              <a:rPr lang="en-US" dirty="0" err="1"/>
              <a:t>Tetapkan</a:t>
            </a:r>
            <a:r>
              <a:rPr lang="en-US" dirty="0"/>
              <a:t> </a:t>
            </a:r>
            <a:r>
              <a:rPr lang="en-US" dirty="0" err="1"/>
              <a:t>setiap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dataset </a:t>
            </a:r>
            <a:r>
              <a:rPr lang="en-US" dirty="0" err="1"/>
              <a:t>ke</a:t>
            </a:r>
            <a:r>
              <a:rPr lang="en-US" dirty="0"/>
              <a:t> centroid </a:t>
            </a:r>
            <a:r>
              <a:rPr lang="en-US" dirty="0" err="1"/>
              <a:t>terdekat</a:t>
            </a:r>
            <a:r>
              <a:rPr lang="en-US" dirty="0"/>
              <a:t>, </a:t>
            </a:r>
            <a:r>
              <a:rPr lang="en-US" dirty="0" err="1"/>
              <a:t>sehingga</a:t>
            </a:r>
            <a:r>
              <a:rPr lang="en-US" dirty="0"/>
              <a:t> </a:t>
            </a:r>
            <a:r>
              <a:rPr lang="en-US" dirty="0" err="1"/>
              <a:t>terbentuk</a:t>
            </a:r>
            <a:r>
              <a:rPr lang="en-US" dirty="0"/>
              <a:t> </a:t>
            </a:r>
            <a:r>
              <a:rPr lang="en-US" dirty="0" err="1"/>
              <a:t>voronoi</a:t>
            </a:r>
            <a:r>
              <a:rPr lang="en-US" dirty="0"/>
              <a:t> diagram yang </a:t>
            </a:r>
            <a:r>
              <a:rPr lang="en-US" dirty="0" err="1"/>
              <a:t>menunjukkan</a:t>
            </a:r>
            <a:r>
              <a:rPr lang="en-US" dirty="0"/>
              <a:t> </a:t>
            </a:r>
            <a:r>
              <a:rPr lang="en-US" dirty="0" err="1"/>
              <a:t>pembatas</a:t>
            </a:r>
            <a:r>
              <a:rPr lang="en-US" dirty="0"/>
              <a:t> </a:t>
            </a:r>
            <a:r>
              <a:rPr lang="en-US" dirty="0" err="1"/>
              <a:t>antar</a:t>
            </a:r>
            <a:r>
              <a:rPr lang="en-US" dirty="0"/>
              <a:t> cluster.</a:t>
            </a:r>
            <a:endParaRPr lang="en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BBC74-4B99-4212-A7D9-0CF121B94CA0}" type="datetime1">
              <a:rPr lang="id-ID" smtClean="0"/>
              <a:t>10/07/2019</a:t>
            </a:fld>
            <a:endParaRPr lang="id-ID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/>
              <a:t>Judul Pembahasan Pertemuan Disini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30</a:t>
            </a:fld>
            <a:endParaRPr lang="id-ID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535" y="2228096"/>
            <a:ext cx="8513445" cy="3897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7963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k-Means clustering – </a:t>
            </a:r>
            <a:r>
              <a:rPr lang="en-US" dirty="0" err="1"/>
              <a:t>tetapkan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ke</a:t>
            </a:r>
            <a:r>
              <a:rPr lang="en-US" dirty="0"/>
              <a:t> </a:t>
            </a:r>
            <a:r>
              <a:rPr lang="en-US" dirty="0" err="1"/>
              <a:t>satu</a:t>
            </a:r>
            <a:r>
              <a:rPr lang="en-US" dirty="0"/>
              <a:t> centroid</a:t>
            </a:r>
            <a:endParaRPr lang="en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en-US" dirty="0" err="1"/>
              <a:t>Tetapkan</a:t>
            </a:r>
            <a:r>
              <a:rPr lang="en-US" dirty="0"/>
              <a:t> </a:t>
            </a:r>
            <a:r>
              <a:rPr lang="en-US" dirty="0" err="1"/>
              <a:t>setiap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dataset </a:t>
            </a:r>
            <a:r>
              <a:rPr lang="en-US" dirty="0" err="1"/>
              <a:t>ke</a:t>
            </a:r>
            <a:r>
              <a:rPr lang="en-US" dirty="0"/>
              <a:t> centroid </a:t>
            </a:r>
            <a:r>
              <a:rPr lang="en-US" dirty="0" err="1"/>
              <a:t>terdekat</a:t>
            </a:r>
            <a:r>
              <a:rPr lang="en-US" dirty="0"/>
              <a:t>,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hitung</a:t>
            </a:r>
            <a:r>
              <a:rPr lang="en-US" dirty="0"/>
              <a:t> SSE. SSE </a:t>
            </a:r>
            <a:r>
              <a:rPr lang="en-US" dirty="0" err="1"/>
              <a:t>merupakan</a:t>
            </a:r>
            <a:r>
              <a:rPr lang="en-US" dirty="0"/>
              <a:t> </a:t>
            </a:r>
            <a:r>
              <a:rPr lang="en-US" dirty="0" err="1"/>
              <a:t>jumlah</a:t>
            </a:r>
            <a:r>
              <a:rPr lang="en-US" dirty="0"/>
              <a:t> error yang </a:t>
            </a:r>
            <a:r>
              <a:rPr lang="en-US" dirty="0" err="1"/>
              <a:t>terjadi</a:t>
            </a:r>
            <a:r>
              <a:rPr lang="en-US" dirty="0"/>
              <a:t> </a:t>
            </a:r>
            <a:r>
              <a:rPr lang="en-US" dirty="0" err="1"/>
              <a:t>antara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dataset </a:t>
            </a:r>
            <a:r>
              <a:rPr lang="en-US" dirty="0" err="1"/>
              <a:t>dengan</a:t>
            </a:r>
            <a:r>
              <a:rPr lang="en-US" dirty="0"/>
              <a:t> centroid. </a:t>
            </a:r>
            <a:r>
              <a:rPr lang="en-US" dirty="0" err="1"/>
              <a:t>Tugas</a:t>
            </a:r>
            <a:r>
              <a:rPr lang="en-US" dirty="0"/>
              <a:t> k-</a:t>
            </a:r>
            <a:r>
              <a:rPr lang="en-US" dirty="0" err="1"/>
              <a:t>Menas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mengoptimalkan</a:t>
            </a:r>
            <a:r>
              <a:rPr lang="en-US" dirty="0"/>
              <a:t> (</a:t>
            </a:r>
            <a:r>
              <a:rPr lang="en-US" dirty="0" err="1"/>
              <a:t>memperkecil</a:t>
            </a:r>
            <a:r>
              <a:rPr lang="en-US" dirty="0"/>
              <a:t>) </a:t>
            </a:r>
            <a:r>
              <a:rPr lang="en-US" dirty="0" err="1"/>
              <a:t>nilai</a:t>
            </a:r>
            <a:r>
              <a:rPr lang="en-US" dirty="0"/>
              <a:t> SSE </a:t>
            </a:r>
            <a:r>
              <a:rPr lang="en-US" dirty="0" err="1"/>
              <a:t>disetiap</a:t>
            </a:r>
            <a:r>
              <a:rPr lang="en-US" dirty="0"/>
              <a:t> </a:t>
            </a:r>
            <a:r>
              <a:rPr lang="en-US" dirty="0" err="1"/>
              <a:t>iterasi</a:t>
            </a:r>
            <a:r>
              <a:rPr lang="en-US" dirty="0"/>
              <a:t>.</a:t>
            </a:r>
            <a:endParaRPr lang="en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BBC74-4B99-4212-A7D9-0CF121B94CA0}" type="datetime1">
              <a:rPr lang="id-ID" smtClean="0"/>
              <a:t>10/07/2019</a:t>
            </a:fld>
            <a:endParaRPr lang="id-ID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/>
              <a:t>Judul Pembahasan Pertemuan Disini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31</a:t>
            </a:fld>
            <a:endParaRPr lang="id-ID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640" y="2807424"/>
            <a:ext cx="8068300" cy="3981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9848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k-Means clustering – compute new centroids</a:t>
            </a:r>
            <a:endParaRPr lang="en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4"/>
            </a:pPr>
            <a:r>
              <a:rPr lang="en-US" dirty="0" err="1"/>
              <a:t>Hitung</a:t>
            </a:r>
            <a:r>
              <a:rPr lang="en-US" dirty="0"/>
              <a:t> centroid </a:t>
            </a:r>
            <a:r>
              <a:rPr lang="en-US" dirty="0" err="1"/>
              <a:t>baru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setiap</a:t>
            </a:r>
            <a:r>
              <a:rPr lang="en-US" dirty="0"/>
              <a:t> cluster (C1, C2, </a:t>
            </a:r>
            <a:r>
              <a:rPr lang="en-US" dirty="0" err="1"/>
              <a:t>dan</a:t>
            </a:r>
            <a:r>
              <a:rPr lang="en-US" dirty="0"/>
              <a:t> C3).</a:t>
            </a:r>
            <a:endParaRPr lang="en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BBC74-4B99-4212-A7D9-0CF121B94CA0}" type="datetime1">
              <a:rPr lang="id-ID" smtClean="0"/>
              <a:t>10/07/2019</a:t>
            </a:fld>
            <a:endParaRPr lang="id-ID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/>
              <a:t>Judul Pembahasan Pertemuan Disini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32</a:t>
            </a:fld>
            <a:endParaRPr lang="id-ID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420" y="2022517"/>
            <a:ext cx="8458200" cy="3582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3804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k-Means clustering – repeat</a:t>
            </a:r>
            <a:endParaRPr lang="en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4897" y="1451811"/>
            <a:ext cx="2991095" cy="3120189"/>
          </a:xfrm>
        </p:spPr>
        <p:txBody>
          <a:bodyPr/>
          <a:lstStyle/>
          <a:p>
            <a:pPr marL="360363" indent="-360363">
              <a:buFont typeface="+mj-lt"/>
              <a:buAutoNum type="arabicPeriod" startAt="5"/>
            </a:pPr>
            <a:r>
              <a:rPr lang="en-US" dirty="0" err="1"/>
              <a:t>Ulangi</a:t>
            </a:r>
            <a:r>
              <a:rPr lang="en-US" dirty="0"/>
              <a:t> proses 2 </a:t>
            </a:r>
            <a:r>
              <a:rPr lang="en-US" dirty="0" err="1"/>
              <a:t>sampai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4 </a:t>
            </a:r>
            <a:r>
              <a:rPr lang="en-US" dirty="0" err="1"/>
              <a:t>sampai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nilai</a:t>
            </a:r>
            <a:r>
              <a:rPr lang="en-US" dirty="0"/>
              <a:t> SSE </a:t>
            </a:r>
            <a:r>
              <a:rPr lang="en-US" dirty="0" err="1"/>
              <a:t>tertentu</a:t>
            </a:r>
            <a:r>
              <a:rPr lang="en-US" dirty="0"/>
              <a:t>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ada</a:t>
            </a:r>
            <a:r>
              <a:rPr lang="en-US" dirty="0"/>
              <a:t> </a:t>
            </a:r>
            <a:r>
              <a:rPr lang="en-US" dirty="0" err="1"/>
              <a:t>perubahan</a:t>
            </a:r>
            <a:r>
              <a:rPr lang="en-US" dirty="0"/>
              <a:t> label </a:t>
            </a:r>
            <a:r>
              <a:rPr lang="en-US" dirty="0" err="1"/>
              <a:t>kelas</a:t>
            </a:r>
            <a:r>
              <a:rPr lang="en-US" dirty="0"/>
              <a:t> </a:t>
            </a:r>
            <a:r>
              <a:rPr lang="en-US" dirty="0" err="1"/>
              <a:t>pada</a:t>
            </a:r>
            <a:r>
              <a:rPr lang="en-US" dirty="0"/>
              <a:t> </a:t>
            </a:r>
            <a:r>
              <a:rPr lang="en-US" dirty="0" err="1"/>
              <a:t>masing-masing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(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ada</a:t>
            </a:r>
            <a:r>
              <a:rPr lang="en-US" dirty="0"/>
              <a:t> </a:t>
            </a:r>
            <a:r>
              <a:rPr lang="en-US" dirty="0" err="1"/>
              <a:t>perubahan</a:t>
            </a:r>
            <a:r>
              <a:rPr lang="en-US" dirty="0"/>
              <a:t> </a:t>
            </a:r>
            <a:r>
              <a:rPr lang="en-US" dirty="0" err="1"/>
              <a:t>pada</a:t>
            </a:r>
            <a:r>
              <a:rPr lang="en-US" dirty="0"/>
              <a:t> cluster)</a:t>
            </a:r>
            <a:endParaRPr lang="en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BBC74-4B99-4212-A7D9-0CF121B94CA0}" type="datetime1">
              <a:rPr lang="id-ID" smtClean="0"/>
              <a:t>10/07/2019</a:t>
            </a:fld>
            <a:endParaRPr lang="id-ID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/>
              <a:t>Judul Pembahasan Pertemuan Disini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33</a:t>
            </a:fld>
            <a:endParaRPr lang="id-ID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993" y="1507876"/>
            <a:ext cx="5823627" cy="379033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76277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k-Means clustering – repeat</a:t>
            </a:r>
            <a:endParaRPr lang="en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4897" y="1451811"/>
            <a:ext cx="3152429" cy="4724400"/>
          </a:xfrm>
        </p:spPr>
        <p:txBody>
          <a:bodyPr/>
          <a:lstStyle/>
          <a:p>
            <a:pPr marL="360363" indent="-360363">
              <a:buFont typeface="+mj-lt"/>
              <a:buAutoNum type="arabicPeriod" startAt="5"/>
            </a:pPr>
            <a:r>
              <a:rPr lang="en-US" dirty="0" err="1"/>
              <a:t>Ulangi</a:t>
            </a:r>
            <a:r>
              <a:rPr lang="en-US" dirty="0"/>
              <a:t> proses 2 </a:t>
            </a:r>
            <a:r>
              <a:rPr lang="en-US" dirty="0" err="1"/>
              <a:t>sampai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4 </a:t>
            </a:r>
            <a:r>
              <a:rPr lang="en-US" dirty="0" err="1"/>
              <a:t>sampai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nilai</a:t>
            </a:r>
            <a:r>
              <a:rPr lang="en-US" dirty="0"/>
              <a:t> SSE </a:t>
            </a:r>
            <a:r>
              <a:rPr lang="en-US" dirty="0" err="1"/>
              <a:t>tertentu</a:t>
            </a:r>
            <a:r>
              <a:rPr lang="en-US" dirty="0"/>
              <a:t>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ada</a:t>
            </a:r>
            <a:r>
              <a:rPr lang="en-US" dirty="0"/>
              <a:t> </a:t>
            </a:r>
            <a:r>
              <a:rPr lang="en-US" dirty="0" err="1"/>
              <a:t>perubahan</a:t>
            </a:r>
            <a:r>
              <a:rPr lang="en-US" dirty="0"/>
              <a:t> label </a:t>
            </a:r>
            <a:r>
              <a:rPr lang="en-US" dirty="0" err="1"/>
              <a:t>kelas</a:t>
            </a:r>
            <a:r>
              <a:rPr lang="en-US" dirty="0"/>
              <a:t> </a:t>
            </a:r>
            <a:r>
              <a:rPr lang="en-US" dirty="0" err="1"/>
              <a:t>pada</a:t>
            </a:r>
            <a:r>
              <a:rPr lang="en-US" dirty="0"/>
              <a:t> </a:t>
            </a:r>
            <a:r>
              <a:rPr lang="en-US" dirty="0" err="1"/>
              <a:t>masing-masing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(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ada</a:t>
            </a:r>
            <a:r>
              <a:rPr lang="en-US" dirty="0"/>
              <a:t> </a:t>
            </a:r>
            <a:r>
              <a:rPr lang="en-US" dirty="0" err="1"/>
              <a:t>perubahan</a:t>
            </a:r>
            <a:r>
              <a:rPr lang="en-US" dirty="0"/>
              <a:t> </a:t>
            </a:r>
            <a:r>
              <a:rPr lang="en-US" dirty="0" err="1"/>
              <a:t>pada</a:t>
            </a:r>
            <a:r>
              <a:rPr lang="en-US" dirty="0"/>
              <a:t> cluster)</a:t>
            </a:r>
            <a:endParaRPr lang="en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BBC74-4B99-4212-A7D9-0CF121B94CA0}" type="datetime1">
              <a:rPr lang="id-ID" smtClean="0"/>
              <a:t>10/07/2019</a:t>
            </a:fld>
            <a:endParaRPr lang="id-ID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/>
              <a:t>Judul Pembahasan Pertemuan Disini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34</a:t>
            </a:fld>
            <a:endParaRPr lang="id-ID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7614" y="1507875"/>
            <a:ext cx="5842006" cy="379841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523661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k-Means clustering – repeat</a:t>
            </a:r>
            <a:endParaRPr lang="en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4898" y="1451811"/>
            <a:ext cx="2816720" cy="4724400"/>
          </a:xfrm>
        </p:spPr>
        <p:txBody>
          <a:bodyPr/>
          <a:lstStyle/>
          <a:p>
            <a:pPr marL="360363" indent="-360363">
              <a:buFont typeface="+mj-lt"/>
              <a:buAutoNum type="arabicPeriod" startAt="5"/>
            </a:pPr>
            <a:r>
              <a:rPr lang="en-US" dirty="0" err="1"/>
              <a:t>Ulangi</a:t>
            </a:r>
            <a:r>
              <a:rPr lang="en-US" dirty="0"/>
              <a:t> proses 2 </a:t>
            </a:r>
            <a:r>
              <a:rPr lang="en-US" dirty="0" err="1"/>
              <a:t>sampai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4 </a:t>
            </a:r>
            <a:r>
              <a:rPr lang="en-US" dirty="0" err="1"/>
              <a:t>sampai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nilai</a:t>
            </a:r>
            <a:r>
              <a:rPr lang="en-US" dirty="0"/>
              <a:t> SSE </a:t>
            </a:r>
            <a:r>
              <a:rPr lang="en-US" dirty="0" err="1"/>
              <a:t>tertentu</a:t>
            </a:r>
            <a:r>
              <a:rPr lang="en-US" dirty="0"/>
              <a:t>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ada</a:t>
            </a:r>
            <a:r>
              <a:rPr lang="en-US" dirty="0"/>
              <a:t> </a:t>
            </a:r>
            <a:r>
              <a:rPr lang="en-US" dirty="0" err="1"/>
              <a:t>perubahan</a:t>
            </a:r>
            <a:r>
              <a:rPr lang="en-US" dirty="0"/>
              <a:t> label </a:t>
            </a:r>
            <a:r>
              <a:rPr lang="en-US" dirty="0" err="1"/>
              <a:t>kelas</a:t>
            </a:r>
            <a:r>
              <a:rPr lang="en-US" dirty="0"/>
              <a:t> </a:t>
            </a:r>
            <a:r>
              <a:rPr lang="en-US" dirty="0" err="1"/>
              <a:t>pada</a:t>
            </a:r>
            <a:r>
              <a:rPr lang="en-US" dirty="0"/>
              <a:t> </a:t>
            </a:r>
            <a:r>
              <a:rPr lang="en-US" dirty="0" err="1"/>
              <a:t>masing-masing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(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ada</a:t>
            </a:r>
            <a:r>
              <a:rPr lang="en-US" dirty="0"/>
              <a:t> </a:t>
            </a:r>
            <a:r>
              <a:rPr lang="en-US" dirty="0" err="1"/>
              <a:t>perubahan</a:t>
            </a:r>
            <a:r>
              <a:rPr lang="en-US" dirty="0"/>
              <a:t> </a:t>
            </a:r>
            <a:r>
              <a:rPr lang="en-US" dirty="0" err="1"/>
              <a:t>pada</a:t>
            </a:r>
            <a:r>
              <a:rPr lang="en-US" dirty="0"/>
              <a:t> cluster)</a:t>
            </a:r>
            <a:endParaRPr lang="en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BBC74-4B99-4212-A7D9-0CF121B94CA0}" type="datetime1">
              <a:rPr lang="id-ID" smtClean="0"/>
              <a:t>10/07/2019</a:t>
            </a:fld>
            <a:endParaRPr lang="id-ID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/>
              <a:t>Judul Pembahasan Pertemuan Disini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35</a:t>
            </a:fld>
            <a:endParaRPr lang="id-ID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1618" y="1451811"/>
            <a:ext cx="6040582" cy="392752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393324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k-Means clustering – repeat</a:t>
            </a:r>
            <a:endParaRPr lang="en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4898" y="1451811"/>
            <a:ext cx="2816720" cy="4724400"/>
          </a:xfrm>
        </p:spPr>
        <p:txBody>
          <a:bodyPr/>
          <a:lstStyle/>
          <a:p>
            <a:pPr marL="360363" indent="-360363">
              <a:buFont typeface="+mj-lt"/>
              <a:buAutoNum type="arabicPeriod" startAt="5"/>
            </a:pPr>
            <a:r>
              <a:rPr lang="en-US" dirty="0" err="1"/>
              <a:t>Ulangi</a:t>
            </a:r>
            <a:r>
              <a:rPr lang="en-US" dirty="0"/>
              <a:t> proses 2 </a:t>
            </a:r>
            <a:r>
              <a:rPr lang="en-US" dirty="0" err="1"/>
              <a:t>sampai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4 </a:t>
            </a:r>
            <a:r>
              <a:rPr lang="en-US" dirty="0" err="1"/>
              <a:t>sampai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nilai</a:t>
            </a:r>
            <a:r>
              <a:rPr lang="en-US" dirty="0"/>
              <a:t> SSE </a:t>
            </a:r>
            <a:r>
              <a:rPr lang="en-US" dirty="0" err="1"/>
              <a:t>tertentu</a:t>
            </a:r>
            <a:r>
              <a:rPr lang="en-US" dirty="0"/>
              <a:t>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ada</a:t>
            </a:r>
            <a:r>
              <a:rPr lang="en-US" dirty="0"/>
              <a:t> </a:t>
            </a:r>
            <a:r>
              <a:rPr lang="en-US" dirty="0" err="1"/>
              <a:t>perubahan</a:t>
            </a:r>
            <a:r>
              <a:rPr lang="en-US" dirty="0"/>
              <a:t> label </a:t>
            </a:r>
            <a:r>
              <a:rPr lang="en-US" dirty="0" err="1"/>
              <a:t>kelas</a:t>
            </a:r>
            <a:r>
              <a:rPr lang="en-US" dirty="0"/>
              <a:t> </a:t>
            </a:r>
            <a:r>
              <a:rPr lang="en-US" dirty="0" err="1"/>
              <a:t>pada</a:t>
            </a:r>
            <a:r>
              <a:rPr lang="en-US" dirty="0"/>
              <a:t> </a:t>
            </a:r>
            <a:r>
              <a:rPr lang="en-US" dirty="0" err="1"/>
              <a:t>masing-masing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(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ada</a:t>
            </a:r>
            <a:r>
              <a:rPr lang="en-US" dirty="0"/>
              <a:t> </a:t>
            </a:r>
            <a:r>
              <a:rPr lang="en-US" dirty="0" err="1"/>
              <a:t>perubahan</a:t>
            </a:r>
            <a:r>
              <a:rPr lang="en-US" dirty="0"/>
              <a:t> </a:t>
            </a:r>
            <a:r>
              <a:rPr lang="en-US" dirty="0" err="1"/>
              <a:t>pada</a:t>
            </a:r>
            <a:r>
              <a:rPr lang="en-US" dirty="0"/>
              <a:t> cluster)</a:t>
            </a:r>
            <a:endParaRPr lang="en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BBC74-4B99-4212-A7D9-0CF121B94CA0}" type="datetime1">
              <a:rPr lang="id-ID" smtClean="0"/>
              <a:t>10/07/2019</a:t>
            </a:fld>
            <a:endParaRPr lang="id-ID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/>
              <a:t>Judul Pembahasan Pertemuan Disini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36</a:t>
            </a:fld>
            <a:endParaRPr lang="id-ID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1127" y="1507876"/>
            <a:ext cx="5868493" cy="388619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003890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Algoritma</a:t>
            </a:r>
            <a:r>
              <a:rPr lang="en-US" dirty="0"/>
              <a:t> k-Means clustering</a:t>
            </a:r>
            <a:endParaRPr lang="en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 err="1"/>
              <a:t>Tempatkan</a:t>
            </a:r>
            <a:r>
              <a:rPr lang="en-US" dirty="0"/>
              <a:t> </a:t>
            </a:r>
            <a:r>
              <a:rPr lang="en-US" dirty="0" err="1"/>
              <a:t>secara</a:t>
            </a:r>
            <a:r>
              <a:rPr lang="en-US" dirty="0"/>
              <a:t> </a:t>
            </a:r>
            <a:r>
              <a:rPr lang="en-US" dirty="0" err="1"/>
              <a:t>acak</a:t>
            </a:r>
            <a:r>
              <a:rPr lang="en-US" dirty="0"/>
              <a:t> </a:t>
            </a:r>
            <a:r>
              <a:rPr lang="en-US" i="1" dirty="0"/>
              <a:t>k</a:t>
            </a:r>
            <a:r>
              <a:rPr lang="en-US" dirty="0"/>
              <a:t> centroid, </a:t>
            </a:r>
            <a:r>
              <a:rPr lang="en-US" dirty="0" err="1"/>
              <a:t>satu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setiap</a:t>
            </a:r>
            <a:r>
              <a:rPr lang="en-US" dirty="0"/>
              <a:t> cluster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err="1"/>
              <a:t>Hitung</a:t>
            </a:r>
            <a:r>
              <a:rPr lang="en-US" dirty="0"/>
              <a:t> </a:t>
            </a:r>
            <a:r>
              <a:rPr lang="en-US" dirty="0" err="1"/>
              <a:t>jarak</a:t>
            </a:r>
            <a:r>
              <a:rPr lang="en-US" dirty="0"/>
              <a:t> </a:t>
            </a:r>
            <a:r>
              <a:rPr lang="en-US" dirty="0" err="1"/>
              <a:t>setiap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setiap</a:t>
            </a:r>
            <a:r>
              <a:rPr lang="en-US" dirty="0"/>
              <a:t> centroid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err="1"/>
              <a:t>Tetapkan</a:t>
            </a:r>
            <a:r>
              <a:rPr lang="en-US" dirty="0"/>
              <a:t> </a:t>
            </a:r>
            <a:r>
              <a:rPr lang="en-US" dirty="0" err="1"/>
              <a:t>setiap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data (</a:t>
            </a:r>
            <a:r>
              <a:rPr lang="en-US" dirty="0" err="1"/>
              <a:t>objek</a:t>
            </a:r>
            <a:r>
              <a:rPr lang="en-US" dirty="0"/>
              <a:t>) </a:t>
            </a:r>
            <a:r>
              <a:rPr lang="en-US" dirty="0" err="1"/>
              <a:t>ke</a:t>
            </a:r>
            <a:r>
              <a:rPr lang="en-US" dirty="0"/>
              <a:t> </a:t>
            </a:r>
            <a:r>
              <a:rPr lang="en-US" dirty="0" err="1"/>
              <a:t>pusat</a:t>
            </a:r>
            <a:r>
              <a:rPr lang="en-US" dirty="0"/>
              <a:t> centroid </a:t>
            </a:r>
            <a:r>
              <a:rPr lang="en-US" dirty="0" err="1"/>
              <a:t>terdekatnya</a:t>
            </a:r>
            <a:r>
              <a:rPr lang="en-US" dirty="0"/>
              <a:t> (</a:t>
            </a:r>
            <a:r>
              <a:rPr lang="en-US" err="1"/>
              <a:t>membuat</a:t>
            </a:r>
            <a:r>
              <a:rPr lang="en-US"/>
              <a:t> cluster)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 err="1"/>
              <a:t>Hitung</a:t>
            </a:r>
            <a:r>
              <a:rPr lang="en-US" dirty="0"/>
              <a:t> </a:t>
            </a:r>
            <a:r>
              <a:rPr lang="en-US" dirty="0" err="1"/>
              <a:t>ulang</a:t>
            </a:r>
            <a:r>
              <a:rPr lang="en-US" dirty="0"/>
              <a:t> </a:t>
            </a:r>
            <a:r>
              <a:rPr lang="en-US" dirty="0" err="1"/>
              <a:t>posisi</a:t>
            </a:r>
            <a:r>
              <a:rPr lang="en-US" dirty="0"/>
              <a:t> centroid </a:t>
            </a:r>
            <a:r>
              <a:rPr lang="en-US" i="1" dirty="0"/>
              <a:t>k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err="1"/>
              <a:t>Ulangi</a:t>
            </a:r>
            <a:r>
              <a:rPr lang="en-US" dirty="0"/>
              <a:t> </a:t>
            </a:r>
            <a:r>
              <a:rPr lang="en-US" dirty="0" err="1"/>
              <a:t>langkah</a:t>
            </a:r>
            <a:r>
              <a:rPr lang="en-US" dirty="0"/>
              <a:t> 2-4, </a:t>
            </a:r>
            <a:r>
              <a:rPr lang="en-US" dirty="0" err="1"/>
              <a:t>hingga</a:t>
            </a:r>
            <a:r>
              <a:rPr lang="en-US" dirty="0"/>
              <a:t> centroid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lagi</a:t>
            </a:r>
            <a:r>
              <a:rPr lang="en-US" dirty="0"/>
              <a:t> </a:t>
            </a:r>
            <a:r>
              <a:rPr lang="en-US" dirty="0" err="1"/>
              <a:t>bergerak</a:t>
            </a:r>
            <a:endParaRPr lang="en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BBC74-4B99-4212-A7D9-0CF121B94CA0}" type="datetime1">
              <a:rPr lang="id-ID" smtClean="0"/>
              <a:t>10/07/2019</a:t>
            </a:fld>
            <a:endParaRPr lang="id-ID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/>
              <a:t>Judul Pembahasan Pertemuan Disini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37</a:t>
            </a:fld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0977799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Akurasi</a:t>
            </a:r>
            <a:r>
              <a:rPr lang="en-US" dirty="0"/>
              <a:t> k-Means </a:t>
            </a:r>
            <a:r>
              <a:rPr lang="en-US" dirty="0" err="1"/>
              <a:t>dengan</a:t>
            </a:r>
            <a:r>
              <a:rPr lang="en-US" dirty="0"/>
              <a:t> Distance</a:t>
            </a:r>
            <a:endParaRPr lang="en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4898" y="1451811"/>
            <a:ext cx="5062964" cy="4724400"/>
          </a:xfrm>
        </p:spPr>
        <p:txBody>
          <a:bodyPr/>
          <a:lstStyle/>
          <a:p>
            <a:r>
              <a:rPr lang="en-US" dirty="0" err="1"/>
              <a:t>Pendekatan</a:t>
            </a:r>
            <a:r>
              <a:rPr lang="en-US" dirty="0"/>
              <a:t> </a:t>
            </a:r>
            <a:r>
              <a:rPr lang="en-US" dirty="0" err="1"/>
              <a:t>Eksternal</a:t>
            </a:r>
            <a:endParaRPr lang="en-US" dirty="0"/>
          </a:p>
          <a:p>
            <a:pPr lvl="1"/>
            <a:r>
              <a:rPr lang="en-US" dirty="0"/>
              <a:t>Compare the clusters with the ground truth, if it is available</a:t>
            </a:r>
          </a:p>
          <a:p>
            <a:pPr lvl="1"/>
            <a:r>
              <a:rPr lang="en-US" dirty="0" err="1"/>
              <a:t>Bandingkan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prediksi</a:t>
            </a:r>
            <a:r>
              <a:rPr lang="en-US" dirty="0"/>
              <a:t> cluster </a:t>
            </a:r>
            <a:r>
              <a:rPr lang="en-US" dirty="0" err="1"/>
              <a:t>dengan</a:t>
            </a:r>
            <a:r>
              <a:rPr lang="en-US" dirty="0"/>
              <a:t> Ground Truth (</a:t>
            </a:r>
            <a:r>
              <a:rPr lang="en-US" dirty="0" err="1"/>
              <a:t>jika</a:t>
            </a:r>
            <a:r>
              <a:rPr lang="en-US" dirty="0"/>
              <a:t> </a:t>
            </a:r>
            <a:r>
              <a:rPr lang="en-US" dirty="0" err="1"/>
              <a:t>ada</a:t>
            </a:r>
            <a:r>
              <a:rPr lang="en-US" dirty="0"/>
              <a:t>)</a:t>
            </a:r>
          </a:p>
          <a:p>
            <a:r>
              <a:rPr lang="en-US" dirty="0" err="1"/>
              <a:t>Pendekatan</a:t>
            </a:r>
            <a:r>
              <a:rPr lang="en-US" dirty="0"/>
              <a:t> Internal</a:t>
            </a:r>
          </a:p>
          <a:p>
            <a:pPr lvl="1"/>
            <a:r>
              <a:rPr lang="en-US" dirty="0"/>
              <a:t>Rata-rata </a:t>
            </a:r>
            <a:r>
              <a:rPr lang="en-US" dirty="0" err="1"/>
              <a:t>jarak</a:t>
            </a:r>
            <a:r>
              <a:rPr lang="en-US" dirty="0"/>
              <a:t> </a:t>
            </a:r>
            <a:r>
              <a:rPr lang="en-US" dirty="0" err="1"/>
              <a:t>antara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data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sebuah</a:t>
            </a:r>
            <a:r>
              <a:rPr lang="en-US" dirty="0"/>
              <a:t> cluster</a:t>
            </a:r>
            <a:endParaRPr lang="en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BBC74-4B99-4212-A7D9-0CF121B94CA0}" type="datetime1">
              <a:rPr lang="id-ID" smtClean="0"/>
              <a:t>10/07/2019</a:t>
            </a:fld>
            <a:endParaRPr lang="id-ID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 dirty="0"/>
              <a:t>Judul Pembahasan Pertemuan Disini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38</a:t>
            </a:fld>
            <a:endParaRPr lang="id-ID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6571" y="1451811"/>
            <a:ext cx="3219450" cy="3381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62484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Memilih</a:t>
            </a:r>
            <a:r>
              <a:rPr lang="en-US" dirty="0"/>
              <a:t> k</a:t>
            </a:r>
            <a:endParaRPr lang="en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menghitg</a:t>
            </a:r>
            <a:r>
              <a:rPr lang="en-ID" dirty="0"/>
              <a:t> </a:t>
            </a:r>
            <a:r>
              <a:rPr lang="en-ID" dirty="0" err="1"/>
              <a:t>jarak</a:t>
            </a:r>
            <a:r>
              <a:rPr lang="en-ID" dirty="0"/>
              <a:t> rata-rata </a:t>
            </a:r>
            <a:r>
              <a:rPr lang="en-ID" dirty="0" err="1"/>
              <a:t>antara</a:t>
            </a:r>
            <a:r>
              <a:rPr lang="en-ID" dirty="0"/>
              <a:t> </a:t>
            </a:r>
            <a:r>
              <a:rPr lang="en-ID" dirty="0" err="1"/>
              <a:t>titik</a:t>
            </a:r>
            <a:r>
              <a:rPr lang="en-ID" dirty="0"/>
              <a:t> data </a:t>
            </a:r>
            <a:r>
              <a:rPr lang="en-ID" dirty="0" err="1"/>
              <a:t>ke</a:t>
            </a:r>
            <a:r>
              <a:rPr lang="en-ID" dirty="0"/>
              <a:t> centroid, </a:t>
            </a:r>
            <a:r>
              <a:rPr lang="en-ID" dirty="0" err="1"/>
              <a:t>maka</a:t>
            </a:r>
            <a:r>
              <a:rPr lang="en-ID" dirty="0"/>
              <a:t>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ditentukan</a:t>
            </a:r>
            <a:r>
              <a:rPr lang="en-ID" dirty="0"/>
              <a:t> </a:t>
            </a:r>
            <a:r>
              <a:rPr lang="en-ID" dirty="0" err="1"/>
              <a:t>jumlah</a:t>
            </a:r>
            <a:r>
              <a:rPr lang="en-ID" dirty="0"/>
              <a:t> centroid </a:t>
            </a:r>
            <a:r>
              <a:rPr lang="en-ID" i="1" dirty="0"/>
              <a:t>k</a:t>
            </a:r>
            <a:r>
              <a:rPr lang="en-ID" dirty="0"/>
              <a:t> yang optimal.</a:t>
            </a:r>
          </a:p>
          <a:p>
            <a:r>
              <a:rPr lang="en-ID" dirty="0" err="1"/>
              <a:t>Jumlah</a:t>
            </a:r>
            <a:r>
              <a:rPr lang="en-ID" dirty="0"/>
              <a:t> k yang optimal </a:t>
            </a:r>
            <a:r>
              <a:rPr lang="en-ID" dirty="0" err="1"/>
              <a:t>terletak</a:t>
            </a:r>
            <a:r>
              <a:rPr lang="en-ID" dirty="0"/>
              <a:t> </a:t>
            </a:r>
            <a:r>
              <a:rPr lang="en-ID" dirty="0" err="1"/>
              <a:t>pada</a:t>
            </a:r>
            <a:r>
              <a:rPr lang="en-ID" dirty="0"/>
              <a:t> </a:t>
            </a:r>
            <a:r>
              <a:rPr lang="en-ID" i="1" dirty="0"/>
              <a:t>elbow point. </a:t>
            </a:r>
            <a:r>
              <a:rPr lang="en-ID" dirty="0"/>
              <a:t>Hal </a:t>
            </a:r>
            <a:r>
              <a:rPr lang="en-ID" dirty="0" err="1"/>
              <a:t>tersebut</a:t>
            </a:r>
            <a:r>
              <a:rPr lang="en-ID" dirty="0"/>
              <a:t> </a:t>
            </a:r>
            <a:r>
              <a:rPr lang="en-ID" dirty="0" err="1"/>
              <a:t>dikarenakan</a:t>
            </a:r>
            <a:r>
              <a:rPr lang="en-ID" dirty="0"/>
              <a:t> </a:t>
            </a:r>
            <a:r>
              <a:rPr lang="en-ID" dirty="0" err="1"/>
              <a:t>setelah</a:t>
            </a:r>
            <a:r>
              <a:rPr lang="en-ID" dirty="0"/>
              <a:t> </a:t>
            </a:r>
            <a:r>
              <a:rPr lang="en-ID" dirty="0" err="1"/>
              <a:t>adanya</a:t>
            </a:r>
            <a:r>
              <a:rPr lang="en-ID" dirty="0"/>
              <a:t> </a:t>
            </a:r>
            <a:r>
              <a:rPr lang="en-ID" dirty="0" err="1"/>
              <a:t>penurunan</a:t>
            </a:r>
            <a:r>
              <a:rPr lang="en-ID" dirty="0"/>
              <a:t> rata-rata </a:t>
            </a:r>
            <a:r>
              <a:rPr lang="en-ID" dirty="0" err="1"/>
              <a:t>jarak</a:t>
            </a:r>
            <a:r>
              <a:rPr lang="en-ID" dirty="0"/>
              <a:t> yang </a:t>
            </a:r>
            <a:r>
              <a:rPr lang="en-ID" dirty="0" err="1"/>
              <a:t>signifikan</a:t>
            </a:r>
            <a:r>
              <a:rPr lang="en-ID" dirty="0"/>
              <a:t> </a:t>
            </a:r>
            <a:r>
              <a:rPr lang="en-ID" dirty="0" err="1"/>
              <a:t>berubah</a:t>
            </a:r>
            <a:r>
              <a:rPr lang="en-ID" dirty="0"/>
              <a:t> </a:t>
            </a:r>
            <a:r>
              <a:rPr lang="en-ID" dirty="0" err="1"/>
              <a:t>menjadi</a:t>
            </a:r>
            <a:r>
              <a:rPr lang="en-ID" dirty="0"/>
              <a:t> </a:t>
            </a:r>
            <a:r>
              <a:rPr lang="en-ID" dirty="0" err="1"/>
              <a:t>sedikit</a:t>
            </a:r>
            <a:r>
              <a:rPr lang="en-ID" dirty="0"/>
              <a:t> </a:t>
            </a:r>
            <a:r>
              <a:rPr lang="en-ID" dirty="0" err="1"/>
              <a:t>perubahan</a:t>
            </a:r>
            <a:r>
              <a:rPr lang="en-ID" dirty="0"/>
              <a:t> (</a:t>
            </a:r>
            <a:r>
              <a:rPr lang="en-ID" dirty="0" err="1"/>
              <a:t>landai</a:t>
            </a:r>
            <a:r>
              <a:rPr lang="en-ID" dirty="0"/>
              <a:t>).</a:t>
            </a:r>
            <a:endParaRPr lang="en-ID" i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BBC74-4B99-4212-A7D9-0CF121B94CA0}" type="datetime1">
              <a:rPr lang="id-ID" smtClean="0"/>
              <a:t>10/07/2019</a:t>
            </a:fld>
            <a:endParaRPr lang="id-ID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/>
              <a:t>Judul Pembahasan Pertemuan Disini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39</a:t>
            </a:fld>
            <a:endParaRPr lang="id-ID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947" y="3353432"/>
            <a:ext cx="7088739" cy="3167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7951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/>
              <a:t>Clustering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Segmentasi</a:t>
            </a:r>
            <a:endParaRPr lang="en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D" dirty="0"/>
              <a:t>Customer Group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dihasilkan</a:t>
            </a:r>
            <a:r>
              <a:rPr lang="en-ID" dirty="0"/>
              <a:t> </a:t>
            </a:r>
            <a:r>
              <a:rPr lang="en-ID" dirty="0" err="1"/>
              <a:t>berdasarkan</a:t>
            </a:r>
            <a:r>
              <a:rPr lang="en-ID" dirty="0"/>
              <a:t> </a:t>
            </a:r>
            <a:r>
              <a:rPr lang="en-ID" dirty="0" err="1"/>
              <a:t>atribut</a:t>
            </a:r>
            <a:r>
              <a:rPr lang="en-ID" dirty="0"/>
              <a:t> </a:t>
            </a:r>
            <a:r>
              <a:rPr lang="en-ID" dirty="0" err="1"/>
              <a:t>atau</a:t>
            </a:r>
            <a:r>
              <a:rPr lang="en-ID" dirty="0"/>
              <a:t> </a:t>
            </a:r>
            <a:r>
              <a:rPr lang="en-ID" dirty="0" err="1"/>
              <a:t>sering</a:t>
            </a:r>
            <a:r>
              <a:rPr lang="en-ID" dirty="0"/>
              <a:t> </a:t>
            </a:r>
            <a:r>
              <a:rPr lang="en-ID" dirty="0" err="1"/>
              <a:t>disebut</a:t>
            </a:r>
            <a:r>
              <a:rPr lang="en-ID" dirty="0"/>
              <a:t> </a:t>
            </a:r>
            <a:r>
              <a:rPr lang="en-ID" dirty="0" err="1"/>
              <a:t>sebagai</a:t>
            </a:r>
            <a:r>
              <a:rPr lang="en-ID" dirty="0"/>
              <a:t> </a:t>
            </a:r>
            <a:r>
              <a:rPr lang="en-ID" dirty="0" err="1"/>
              <a:t>fitur</a:t>
            </a:r>
            <a:r>
              <a:rPr lang="en-ID" dirty="0"/>
              <a:t> data</a:t>
            </a:r>
          </a:p>
          <a:p>
            <a:r>
              <a:rPr lang="en-ID" dirty="0"/>
              <a:t>Proses </a:t>
            </a:r>
            <a:r>
              <a:rPr lang="en-ID" dirty="0" err="1"/>
              <a:t>segmentasi</a:t>
            </a:r>
            <a:r>
              <a:rPr lang="en-ID" dirty="0"/>
              <a:t> </a:t>
            </a:r>
            <a:r>
              <a:rPr lang="en-ID" dirty="0" err="1"/>
              <a:t>adalah</a:t>
            </a:r>
            <a:r>
              <a:rPr lang="en-ID" dirty="0"/>
              <a:t> </a:t>
            </a:r>
            <a:r>
              <a:rPr lang="en-ID" dirty="0" err="1"/>
              <a:t>mencoba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menemukan</a:t>
            </a:r>
            <a:r>
              <a:rPr lang="en-ID" dirty="0"/>
              <a:t> </a:t>
            </a:r>
            <a:r>
              <a:rPr lang="en-ID" dirty="0" err="1"/>
              <a:t>kesamaan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</a:t>
            </a:r>
            <a:r>
              <a:rPr lang="en-ID" dirty="0" err="1"/>
              <a:t>setiap</a:t>
            </a:r>
            <a:r>
              <a:rPr lang="en-ID" dirty="0"/>
              <a:t> </a:t>
            </a:r>
            <a:r>
              <a:rPr lang="en-ID" dirty="0" err="1"/>
              <a:t>pelanggan</a:t>
            </a:r>
            <a:r>
              <a:rPr lang="en-ID" dirty="0"/>
              <a:t> </a:t>
            </a:r>
            <a:r>
              <a:rPr lang="en-ID" dirty="0" err="1"/>
              <a:t>berdasarkan</a:t>
            </a:r>
            <a:r>
              <a:rPr lang="en-ID" dirty="0"/>
              <a:t> </a:t>
            </a:r>
            <a:r>
              <a:rPr lang="en-ID" dirty="0" err="1"/>
              <a:t>fitur-fitur</a:t>
            </a:r>
            <a:r>
              <a:rPr lang="en-ID" dirty="0"/>
              <a:t> yang </a:t>
            </a:r>
            <a:r>
              <a:rPr lang="en-ID" dirty="0" err="1"/>
              <a:t>ada</a:t>
            </a:r>
            <a:r>
              <a:rPr lang="en-ID" dirty="0"/>
              <a:t>, </a:t>
            </a:r>
            <a:r>
              <a:rPr lang="en-ID" dirty="0" err="1"/>
              <a:t>yaitu</a:t>
            </a:r>
            <a:r>
              <a:rPr lang="en-ID" dirty="0"/>
              <a:t> Age, Edu, Years Employed, Income, Card Debt, Other Debt, Address, </a:t>
            </a:r>
            <a:r>
              <a:rPr lang="en-ID" dirty="0" err="1"/>
              <a:t>dan</a:t>
            </a:r>
            <a:r>
              <a:rPr lang="en-ID" dirty="0"/>
              <a:t> Debt Income Ratio.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BBC74-4B99-4212-A7D9-0CF121B94CA0}" type="datetime1">
              <a:rPr lang="id-ID" smtClean="0"/>
              <a:t>10/07/2019</a:t>
            </a:fld>
            <a:endParaRPr lang="id-ID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/>
              <a:t>Judul Pembahasan Pertemuan Disini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4</a:t>
            </a:fld>
            <a:endParaRPr lang="id-ID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838" y="3491064"/>
            <a:ext cx="8572782" cy="2634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10879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xmlns="" id="{088EDB95-D57D-43D6-839D-F21AFB3EFF2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22" r="2424"/>
          <a:stretch/>
        </p:blipFill>
        <p:spPr>
          <a:xfrm>
            <a:off x="4082473" y="0"/>
            <a:ext cx="5061527" cy="68580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xmlns="" id="{539FCA66-5646-4B0E-8DAB-6A9D8EC1C265}"/>
              </a:ext>
            </a:extLst>
          </p:cNvPr>
          <p:cNvGrpSpPr/>
          <p:nvPr/>
        </p:nvGrpSpPr>
        <p:grpSpPr>
          <a:xfrm>
            <a:off x="479456" y="3027641"/>
            <a:ext cx="2716277" cy="1073283"/>
            <a:chOff x="2206243" y="3959676"/>
            <a:chExt cx="2716277" cy="1073283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xmlns="" id="{5C0680D9-1347-439D-B54E-62825519D7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11537" y="4518056"/>
              <a:ext cx="187746" cy="187746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xmlns="" id="{A4A983BD-FDF3-467D-B6FC-5262B278349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11537" y="4066816"/>
              <a:ext cx="187746" cy="187746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xmlns="" id="{974C9ED1-F614-40B7-B987-364331AEA7A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11537" y="4292436"/>
              <a:ext cx="187746" cy="187746"/>
            </a:xfrm>
            <a:prstGeom prst="rect">
              <a:avLst/>
            </a:prstGeom>
          </p:spPr>
        </p:pic>
        <p:sp>
          <p:nvSpPr>
            <p:cNvPr id="10" name="Title 1">
              <a:extLst>
                <a:ext uri="{FF2B5EF4-FFF2-40B4-BE49-F238E27FC236}">
                  <a16:creationId xmlns:a16="http://schemas.microsoft.com/office/drawing/2014/main" xmlns="" id="{1D067117-5FDC-4612-B064-B663709B1833}"/>
                </a:ext>
              </a:extLst>
            </p:cNvPr>
            <p:cNvSpPr txBox="1">
              <a:spLocks/>
            </p:cNvSpPr>
            <p:nvPr/>
          </p:nvSpPr>
          <p:spPr>
            <a:xfrm>
              <a:off x="2424490" y="3959676"/>
              <a:ext cx="1993143" cy="37841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fontAlgn="base"/>
              <a:r>
                <a:rPr lang="en-US" sz="1400" dirty="0" err="1">
                  <a:solidFill>
                    <a:srgbClr val="4472C4">
                      <a:lumMod val="50000"/>
                    </a:srgbClr>
                  </a:solidFill>
                  <a:latin typeface="HP Simplified" panose="020B0606020204020204" pitchFamily="34" charset="0"/>
                </a:rPr>
                <a:t>digitalent.kominfo</a:t>
              </a:r>
              <a:endParaRPr lang="en-US" sz="7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endParaRPr>
            </a:p>
          </p:txBody>
        </p:sp>
        <p:sp>
          <p:nvSpPr>
            <p:cNvPr id="11" name="Title 1">
              <a:extLst>
                <a:ext uri="{FF2B5EF4-FFF2-40B4-BE49-F238E27FC236}">
                  <a16:creationId xmlns:a16="http://schemas.microsoft.com/office/drawing/2014/main" xmlns="" id="{1836F539-354E-46E3-8616-C5F4B6531B84}"/>
                </a:ext>
              </a:extLst>
            </p:cNvPr>
            <p:cNvSpPr txBox="1">
              <a:spLocks/>
            </p:cNvSpPr>
            <p:nvPr/>
          </p:nvSpPr>
          <p:spPr>
            <a:xfrm>
              <a:off x="2424490" y="4187630"/>
              <a:ext cx="1993143" cy="37841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fontAlgn="base"/>
              <a:r>
                <a:rPr lang="en-US" sz="1400" dirty="0" err="1">
                  <a:solidFill>
                    <a:srgbClr val="4472C4">
                      <a:lumMod val="50000"/>
                    </a:srgbClr>
                  </a:solidFill>
                  <a:latin typeface="HP Simplified" panose="020B0606020204020204" pitchFamily="34" charset="0"/>
                </a:rPr>
                <a:t>digitalent.kominfo</a:t>
              </a:r>
              <a:endParaRPr lang="en-US" sz="7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endParaRPr>
            </a:p>
          </p:txBody>
        </p:sp>
        <p:sp>
          <p:nvSpPr>
            <p:cNvPr id="12" name="Title 1">
              <a:extLst>
                <a:ext uri="{FF2B5EF4-FFF2-40B4-BE49-F238E27FC236}">
                  <a16:creationId xmlns:a16="http://schemas.microsoft.com/office/drawing/2014/main" xmlns="" id="{01C47935-32DD-4412-BB89-98F47C0CF21E}"/>
                </a:ext>
              </a:extLst>
            </p:cNvPr>
            <p:cNvSpPr txBox="1">
              <a:spLocks/>
            </p:cNvSpPr>
            <p:nvPr/>
          </p:nvSpPr>
          <p:spPr>
            <a:xfrm>
              <a:off x="2424490" y="4422719"/>
              <a:ext cx="1993143" cy="37841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fontAlgn="base"/>
              <a:r>
                <a:rPr lang="en-US" sz="1400" dirty="0" err="1">
                  <a:solidFill>
                    <a:srgbClr val="4472C4">
                      <a:lumMod val="50000"/>
                    </a:srgbClr>
                  </a:solidFill>
                  <a:latin typeface="HP Simplified" panose="020B0606020204020204" pitchFamily="34" charset="0"/>
                </a:rPr>
                <a:t>DTS_kominfo</a:t>
              </a:r>
              <a:endParaRPr lang="en-US" sz="7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endParaRP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xmlns="" id="{CDCACA51-C325-4023-9C88-859ACDFAD9D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06243" y="4743676"/>
              <a:ext cx="193040" cy="193040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xmlns="" id="{AB5299A3-9580-4C35-8ACF-51B39D383A60}"/>
                </a:ext>
              </a:extLst>
            </p:cNvPr>
            <p:cNvSpPr txBox="1">
              <a:spLocks/>
            </p:cNvSpPr>
            <p:nvPr/>
          </p:nvSpPr>
          <p:spPr>
            <a:xfrm>
              <a:off x="2424490" y="4654540"/>
              <a:ext cx="2498030" cy="37841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fontAlgn="base"/>
              <a:r>
                <a:rPr lang="en-US" sz="1400" dirty="0">
                  <a:solidFill>
                    <a:srgbClr val="4472C4">
                      <a:lumMod val="50000"/>
                    </a:srgbClr>
                  </a:solidFill>
                  <a:latin typeface="HP Simplified" panose="020B0606020204020204" pitchFamily="34" charset="0"/>
                </a:rPr>
                <a:t>Digital Talent Scholarship 2019</a:t>
              </a:r>
              <a:endParaRPr lang="en-US" sz="7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endParaRPr>
            </a:p>
          </p:txBody>
        </p:sp>
      </p:grpSp>
      <p:sp>
        <p:nvSpPr>
          <p:cNvPr id="15" name="Title 1">
            <a:extLst>
              <a:ext uri="{FF2B5EF4-FFF2-40B4-BE49-F238E27FC236}">
                <a16:creationId xmlns:a16="http://schemas.microsoft.com/office/drawing/2014/main" xmlns="" id="{15B4ECB2-1EA2-45BD-A1C4-83B0C6BDA2C2}"/>
              </a:ext>
            </a:extLst>
          </p:cNvPr>
          <p:cNvSpPr txBox="1">
            <a:spLocks/>
          </p:cNvSpPr>
          <p:nvPr/>
        </p:nvSpPr>
        <p:spPr>
          <a:xfrm>
            <a:off x="396745" y="1534458"/>
            <a:ext cx="1827720" cy="5877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/>
            <a:r>
              <a:rPr lang="en-US" sz="16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IKUTI KAMI</a:t>
            </a:r>
            <a:endParaRPr lang="en-US" sz="900" dirty="0">
              <a:solidFill>
                <a:srgbClr val="4472C4">
                  <a:lumMod val="50000"/>
                </a:srgbClr>
              </a:solidFill>
              <a:latin typeface="HP Simplified" panose="020B060602020402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09ECE9BA-4A57-4C40-8543-79ADE3BA9D81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24" t="28606" r="7380" b="32333"/>
          <a:stretch/>
        </p:blipFill>
        <p:spPr>
          <a:xfrm>
            <a:off x="314035" y="2050357"/>
            <a:ext cx="1827720" cy="86584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FE69A50C-EA9B-47A2-B1B3-8D385A77FE0F}"/>
              </a:ext>
            </a:extLst>
          </p:cNvPr>
          <p:cNvSpPr/>
          <p:nvPr/>
        </p:nvSpPr>
        <p:spPr>
          <a:xfrm>
            <a:off x="422449" y="4294918"/>
            <a:ext cx="5509449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/>
            <a:r>
              <a:rPr lang="en-US" sz="14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Pusat </a:t>
            </a:r>
            <a:r>
              <a:rPr lang="en-US" sz="1400" dirty="0" err="1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Pengembangan</a:t>
            </a:r>
            <a:r>
              <a:rPr lang="en-US" sz="14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 </a:t>
            </a:r>
            <a:r>
              <a:rPr lang="en-US" sz="1400" dirty="0" err="1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Profesi</a:t>
            </a:r>
            <a:r>
              <a:rPr lang="en-US" sz="14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 dan </a:t>
            </a:r>
            <a:r>
              <a:rPr lang="en-US" sz="1400" dirty="0" err="1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Sertifikasi</a:t>
            </a:r>
            <a:endParaRPr lang="en-US" sz="1400" dirty="0">
              <a:solidFill>
                <a:srgbClr val="4472C4">
                  <a:lumMod val="50000"/>
                </a:srgbClr>
              </a:solidFill>
              <a:latin typeface="HP Simplified" panose="020B0606020204020204" pitchFamily="34" charset="0"/>
            </a:endParaRPr>
          </a:p>
          <a:p>
            <a:pPr defTabSz="457200"/>
            <a:r>
              <a:rPr lang="en-US" sz="14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Badan </a:t>
            </a:r>
            <a:r>
              <a:rPr lang="en-US" sz="1400" dirty="0" err="1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Penelitian</a:t>
            </a:r>
            <a:r>
              <a:rPr lang="en-US" sz="14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 dan </a:t>
            </a:r>
            <a:r>
              <a:rPr lang="en-US" sz="1400" dirty="0" err="1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Pengembangan</a:t>
            </a:r>
            <a:r>
              <a:rPr lang="en-US" sz="14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 SDM</a:t>
            </a:r>
          </a:p>
          <a:p>
            <a:pPr defTabSz="457200"/>
            <a:r>
              <a:rPr lang="en-US" sz="14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Kementerian </a:t>
            </a:r>
            <a:r>
              <a:rPr lang="en-US" sz="1400" dirty="0" err="1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Komunikasi</a:t>
            </a:r>
            <a:r>
              <a:rPr lang="en-US" sz="14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 dan </a:t>
            </a:r>
            <a:r>
              <a:rPr lang="en-US" sz="1400" dirty="0" err="1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Informatika</a:t>
            </a:r>
            <a:endParaRPr lang="en-US" sz="1400" dirty="0">
              <a:solidFill>
                <a:srgbClr val="4472C4">
                  <a:lumMod val="50000"/>
                </a:srgbClr>
              </a:solidFill>
              <a:latin typeface="HP Simplified" panose="020B0606020204020204" pitchFamily="34" charset="0"/>
            </a:endParaRPr>
          </a:p>
          <a:p>
            <a:pPr defTabSz="457200"/>
            <a:r>
              <a:rPr lang="en-US" sz="14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Jl. Medan Merdeka Barat No. 9 </a:t>
            </a:r>
          </a:p>
          <a:p>
            <a:pPr defTabSz="457200"/>
            <a:r>
              <a:rPr lang="en-US" sz="14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(Gd. </a:t>
            </a:r>
            <a:r>
              <a:rPr lang="en-US" sz="1400" dirty="0" err="1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Belakang</a:t>
            </a:r>
            <a:r>
              <a:rPr lang="en-US" sz="14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 Lt. 4 - 5) </a:t>
            </a:r>
          </a:p>
          <a:p>
            <a:pPr defTabSz="457200"/>
            <a:r>
              <a:rPr lang="en-US" sz="14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rPr>
              <a:t>Jakarta Pusat, 10110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xmlns="" id="{AD8B2030-99C4-4505-9667-DE6CE4B6CE0B}"/>
              </a:ext>
            </a:extLst>
          </p:cNvPr>
          <p:cNvGrpSpPr/>
          <p:nvPr/>
        </p:nvGrpSpPr>
        <p:grpSpPr>
          <a:xfrm>
            <a:off x="5674242" y="6327045"/>
            <a:ext cx="2170463" cy="378419"/>
            <a:chOff x="4279782" y="5408838"/>
            <a:chExt cx="2170463" cy="378419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xmlns="" id="{9587EFBD-0C26-4194-996D-1BA694E97DC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79782" y="5490038"/>
              <a:ext cx="216020" cy="216020"/>
            </a:xfrm>
            <a:prstGeom prst="rect">
              <a:avLst/>
            </a:prstGeom>
          </p:spPr>
        </p:pic>
        <p:sp>
          <p:nvSpPr>
            <p:cNvPr id="22" name="Title 1">
              <a:extLst>
                <a:ext uri="{FF2B5EF4-FFF2-40B4-BE49-F238E27FC236}">
                  <a16:creationId xmlns:a16="http://schemas.microsoft.com/office/drawing/2014/main" xmlns="" id="{D2C9E095-20A3-45B6-B340-94169BBF4AC4}"/>
                </a:ext>
              </a:extLst>
            </p:cNvPr>
            <p:cNvSpPr txBox="1">
              <a:spLocks/>
            </p:cNvSpPr>
            <p:nvPr/>
          </p:nvSpPr>
          <p:spPr>
            <a:xfrm>
              <a:off x="4457102" y="5408838"/>
              <a:ext cx="1993143" cy="37841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fontAlgn="base"/>
              <a:r>
                <a:rPr lang="en-US" sz="1400" dirty="0">
                  <a:solidFill>
                    <a:srgbClr val="4472C4">
                      <a:lumMod val="50000"/>
                    </a:srgbClr>
                  </a:solidFill>
                  <a:latin typeface="HP Simplified" panose="020B0606020204020204" pitchFamily="34" charset="0"/>
                </a:rPr>
                <a:t>digitalent.kominfo.go.id</a:t>
              </a:r>
              <a:endParaRPr lang="en-US" sz="700" dirty="0">
                <a:solidFill>
                  <a:srgbClr val="4472C4">
                    <a:lumMod val="50000"/>
                  </a:srgbClr>
                </a:solidFill>
                <a:latin typeface="HP Simplified" panose="020B0606020204020204" pitchFamily="34" charset="0"/>
              </a:endParaRPr>
            </a:p>
          </p:txBody>
        </p: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7F7E21-FA52-4EC9-9D15-FC97DC138D58}" type="datetime1">
              <a:rPr lang="id-ID" smtClean="0">
                <a:solidFill>
                  <a:prstClr val="black">
                    <a:tint val="75000"/>
                  </a:prstClr>
                </a:solidFill>
              </a:rPr>
              <a:pPr/>
              <a:t>10/07/2019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>
                <a:solidFill>
                  <a:prstClr val="black">
                    <a:tint val="75000"/>
                  </a:prstClr>
                </a:solidFill>
              </a:rPr>
              <a:t>Pemrograman Python: Percabangan dan Perulangan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2BCBC-50EF-4175-83E0-F618B60D431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39724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/>
              <a:t>Clustering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Segmentasi</a:t>
            </a:r>
            <a:endParaRPr lang="en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D" dirty="0"/>
              <a:t>Salah </a:t>
            </a:r>
            <a:r>
              <a:rPr lang="en-ID" dirty="0" err="1"/>
              <a:t>satu</a:t>
            </a:r>
            <a:r>
              <a:rPr lang="en-ID" dirty="0"/>
              <a:t> </a:t>
            </a:r>
            <a:r>
              <a:rPr lang="en-ID" dirty="0" err="1"/>
              <a:t>metode</a:t>
            </a:r>
            <a:r>
              <a:rPr lang="en-ID" dirty="0"/>
              <a:t> </a:t>
            </a:r>
            <a:r>
              <a:rPr lang="en-ID" dirty="0" err="1"/>
              <a:t>segmentasi</a:t>
            </a:r>
            <a:r>
              <a:rPr lang="en-ID" dirty="0"/>
              <a:t> clustering</a:t>
            </a:r>
          </a:p>
          <a:p>
            <a:r>
              <a:rPr lang="en-ID" dirty="0"/>
              <a:t>Clustering </a:t>
            </a:r>
            <a:r>
              <a:rPr lang="en-ID" dirty="0" err="1"/>
              <a:t>bekerja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metode</a:t>
            </a:r>
            <a:r>
              <a:rPr lang="en-ID" dirty="0"/>
              <a:t> </a:t>
            </a:r>
            <a:r>
              <a:rPr lang="en-ID" dirty="0" err="1"/>
              <a:t>tanpa</a:t>
            </a:r>
            <a:r>
              <a:rPr lang="en-ID" dirty="0"/>
              <a:t> </a:t>
            </a:r>
            <a:r>
              <a:rPr lang="en-ID" dirty="0" err="1"/>
              <a:t>pengawasan</a:t>
            </a:r>
            <a:r>
              <a:rPr lang="en-ID" dirty="0"/>
              <a:t> (unsupervised learning) </a:t>
            </a:r>
            <a:r>
              <a:rPr lang="en-ID" dirty="0" err="1"/>
              <a:t>berdasarkan</a:t>
            </a:r>
            <a:r>
              <a:rPr lang="en-ID" dirty="0"/>
              <a:t> </a:t>
            </a:r>
            <a:r>
              <a:rPr lang="en-ID" dirty="0" err="1"/>
              <a:t>kesamaan</a:t>
            </a:r>
            <a:r>
              <a:rPr lang="en-ID" dirty="0"/>
              <a:t> </a:t>
            </a:r>
            <a:r>
              <a:rPr lang="en-ID" dirty="0" err="1"/>
              <a:t>pelanggan</a:t>
            </a:r>
            <a:r>
              <a:rPr lang="en-ID" dirty="0"/>
              <a:t>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BBC74-4B99-4212-A7D9-0CF121B94CA0}" type="datetime1">
              <a:rPr lang="id-ID" smtClean="0"/>
              <a:t>10/07/2019</a:t>
            </a:fld>
            <a:endParaRPr lang="id-ID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/>
              <a:t>Judul Pembahasan Pertemuan Disini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5</a:t>
            </a:fld>
            <a:endParaRPr lang="id-ID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466" y="2685385"/>
            <a:ext cx="6807754" cy="3738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0520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/>
              <a:t>Clustering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Segmentasi</a:t>
            </a:r>
            <a:endParaRPr lang="en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D" dirty="0" err="1"/>
              <a:t>Misalnya</a:t>
            </a:r>
            <a:r>
              <a:rPr lang="en-ID" dirty="0"/>
              <a:t> </a:t>
            </a:r>
            <a:r>
              <a:rPr lang="en-ID" dirty="0" err="1"/>
              <a:t>pelanggan</a:t>
            </a:r>
            <a:r>
              <a:rPr lang="en-ID" dirty="0"/>
              <a:t> </a:t>
            </a:r>
            <a:r>
              <a:rPr lang="en-ID" dirty="0" err="1"/>
              <a:t>dikelompokkan</a:t>
            </a:r>
            <a:r>
              <a:rPr lang="en-ID" dirty="0"/>
              <a:t> </a:t>
            </a:r>
            <a:r>
              <a:rPr lang="en-ID" dirty="0" err="1"/>
              <a:t>menjadi</a:t>
            </a:r>
            <a:r>
              <a:rPr lang="en-ID" dirty="0"/>
              <a:t> 3 </a:t>
            </a:r>
            <a:r>
              <a:rPr lang="en-ID" dirty="0" err="1"/>
              <a:t>kelompok</a:t>
            </a:r>
            <a:endParaRPr lang="en-ID" dirty="0"/>
          </a:p>
          <a:p>
            <a:r>
              <a:rPr lang="en-ID" dirty="0" err="1"/>
              <a:t>Setiap</a:t>
            </a:r>
            <a:r>
              <a:rPr lang="en-ID" dirty="0"/>
              <a:t> </a:t>
            </a:r>
            <a:r>
              <a:rPr lang="en-ID" dirty="0" err="1"/>
              <a:t>kelompok</a:t>
            </a:r>
            <a:r>
              <a:rPr lang="en-ID" dirty="0"/>
              <a:t> </a:t>
            </a:r>
            <a:r>
              <a:rPr lang="en-ID" dirty="0" err="1"/>
              <a:t>tersebut</a:t>
            </a:r>
            <a:r>
              <a:rPr lang="en-ID" dirty="0"/>
              <a:t> </a:t>
            </a:r>
            <a:r>
              <a:rPr lang="en-ID" dirty="0" err="1"/>
              <a:t>memiliki</a:t>
            </a:r>
            <a:r>
              <a:rPr lang="en-ID" dirty="0"/>
              <a:t> </a:t>
            </a:r>
            <a:r>
              <a:rPr lang="en-ID" dirty="0" err="1"/>
              <a:t>demografi</a:t>
            </a:r>
            <a:r>
              <a:rPr lang="en-ID" dirty="0"/>
              <a:t> (</a:t>
            </a:r>
            <a:r>
              <a:rPr lang="en-ID" dirty="0" err="1"/>
              <a:t>berdasarkan</a:t>
            </a:r>
            <a:r>
              <a:rPr lang="en-ID" dirty="0"/>
              <a:t> </a:t>
            </a:r>
            <a:r>
              <a:rPr lang="en-ID" dirty="0" err="1"/>
              <a:t>fitur</a:t>
            </a:r>
            <a:r>
              <a:rPr lang="en-ID" dirty="0"/>
              <a:t>) yang </a:t>
            </a:r>
            <a:r>
              <a:rPr lang="en-ID" dirty="0" err="1"/>
              <a:t>serupa</a:t>
            </a:r>
            <a:endParaRPr lang="en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BBC74-4B99-4212-A7D9-0CF121B94CA0}" type="datetime1">
              <a:rPr lang="id-ID" smtClean="0"/>
              <a:t>10/07/2019</a:t>
            </a:fld>
            <a:endParaRPr lang="id-ID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/>
              <a:t>Judul Pembahasan Pertemuan Disini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6</a:t>
            </a:fld>
            <a:endParaRPr lang="id-ID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9899" y="2507940"/>
            <a:ext cx="6604718" cy="3915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259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/>
              <a:t>Clustering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Segmentasi</a:t>
            </a:r>
            <a:endParaRPr lang="en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D" dirty="0"/>
              <a:t>Dari </a:t>
            </a:r>
            <a:r>
              <a:rPr lang="en-ID" dirty="0" err="1"/>
              <a:t>hasil</a:t>
            </a:r>
            <a:r>
              <a:rPr lang="en-ID" dirty="0"/>
              <a:t> </a:t>
            </a:r>
            <a:r>
              <a:rPr lang="en-ID" dirty="0" err="1"/>
              <a:t>pengelompokan</a:t>
            </a:r>
            <a:r>
              <a:rPr lang="en-ID" dirty="0"/>
              <a:t>, </a:t>
            </a:r>
            <a:r>
              <a:rPr lang="en-ID" dirty="0" err="1"/>
              <a:t>kita</a:t>
            </a:r>
            <a:r>
              <a:rPr lang="en-ID" dirty="0"/>
              <a:t>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membuat</a:t>
            </a:r>
            <a:r>
              <a:rPr lang="en-ID" dirty="0"/>
              <a:t> </a:t>
            </a:r>
            <a:r>
              <a:rPr lang="en-ID" dirty="0" err="1"/>
              <a:t>profil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setiap</a:t>
            </a:r>
            <a:r>
              <a:rPr lang="en-ID" dirty="0"/>
              <a:t> </a:t>
            </a:r>
            <a:r>
              <a:rPr lang="en-ID" dirty="0" err="1"/>
              <a:t>grup</a:t>
            </a:r>
            <a:endParaRPr lang="en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BBC74-4B99-4212-A7D9-0CF121B94CA0}" type="datetime1">
              <a:rPr lang="id-ID" smtClean="0"/>
              <a:t>10/07/2019</a:t>
            </a:fld>
            <a:endParaRPr lang="id-ID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/>
              <a:t>Judul Pembahasan Pertemuan Disini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7</a:t>
            </a:fld>
            <a:endParaRPr lang="id-ID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433" y="2356060"/>
            <a:ext cx="8645649" cy="3435139"/>
          </a:xfrm>
          <a:prstGeom prst="rect">
            <a:avLst/>
          </a:prstGeom>
        </p:spPr>
      </p:pic>
      <p:sp>
        <p:nvSpPr>
          <p:cNvPr id="8" name="Rectangular Callout 7"/>
          <p:cNvSpPr/>
          <p:nvPr/>
        </p:nvSpPr>
        <p:spPr>
          <a:xfrm>
            <a:off x="6483927" y="4807527"/>
            <a:ext cx="2431155" cy="858982"/>
          </a:xfrm>
          <a:prstGeom prst="wedgeRectCallout">
            <a:avLst>
              <a:gd name="adj1" fmla="val 4242"/>
              <a:gd name="adj2" fmla="val -170833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TextBox 8"/>
          <p:cNvSpPr txBox="1"/>
          <p:nvPr/>
        </p:nvSpPr>
        <p:spPr>
          <a:xfrm>
            <a:off x="7318671" y="3342693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b="1" dirty="0" err="1">
                <a:solidFill>
                  <a:srgbClr val="FF0000"/>
                </a:solidFill>
              </a:rPr>
              <a:t>Profil</a:t>
            </a:r>
            <a:endParaRPr lang="en-ID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46586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/>
              <a:t>Clustering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Segmentasi</a:t>
            </a:r>
            <a:endParaRPr lang="en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D" dirty="0" err="1"/>
              <a:t>Akhirnya</a:t>
            </a:r>
            <a:r>
              <a:rPr lang="en-ID" dirty="0"/>
              <a:t> </a:t>
            </a:r>
            <a:r>
              <a:rPr lang="en-ID" dirty="0" err="1"/>
              <a:t>kita</a:t>
            </a:r>
            <a:r>
              <a:rPr lang="en-ID" dirty="0"/>
              <a:t>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menetapkan</a:t>
            </a:r>
            <a:r>
              <a:rPr lang="en-ID" dirty="0"/>
              <a:t> data </a:t>
            </a:r>
            <a:r>
              <a:rPr lang="en-ID" dirty="0" err="1"/>
              <a:t>secara</a:t>
            </a:r>
            <a:r>
              <a:rPr lang="en-ID" dirty="0"/>
              <a:t> individual </a:t>
            </a:r>
            <a:r>
              <a:rPr lang="en-ID" dirty="0" err="1"/>
              <a:t>ke</a:t>
            </a:r>
            <a:r>
              <a:rPr lang="en-ID" dirty="0"/>
              <a:t> </a:t>
            </a:r>
            <a:r>
              <a:rPr lang="en-ID" dirty="0" err="1"/>
              <a:t>salah</a:t>
            </a:r>
            <a:r>
              <a:rPr lang="en-ID" dirty="0"/>
              <a:t> </a:t>
            </a:r>
            <a:r>
              <a:rPr lang="en-ID" dirty="0" err="1"/>
              <a:t>satu</a:t>
            </a:r>
            <a:r>
              <a:rPr lang="en-ID" dirty="0"/>
              <a:t> </a:t>
            </a:r>
            <a:r>
              <a:rPr lang="en-ID" dirty="0" err="1"/>
              <a:t>grup</a:t>
            </a:r>
            <a:endParaRPr lang="en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BBC74-4B99-4212-A7D9-0CF121B94CA0}" type="datetime1">
              <a:rPr lang="id-ID" smtClean="0"/>
              <a:t>10/07/2019</a:t>
            </a:fld>
            <a:endParaRPr lang="id-ID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/>
              <a:t>Judul Pembahasan Pertemuan Disini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8</a:t>
            </a:fld>
            <a:endParaRPr lang="id-ID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897" y="2182524"/>
            <a:ext cx="8907174" cy="3513527"/>
          </a:xfrm>
          <a:prstGeom prst="rect">
            <a:avLst/>
          </a:prstGeom>
        </p:spPr>
      </p:pic>
      <p:sp>
        <p:nvSpPr>
          <p:cNvPr id="8" name="Rectangular Callout 7"/>
          <p:cNvSpPr/>
          <p:nvPr/>
        </p:nvSpPr>
        <p:spPr>
          <a:xfrm>
            <a:off x="7038109" y="2182524"/>
            <a:ext cx="2053962" cy="1876858"/>
          </a:xfrm>
          <a:prstGeom prst="wedgeRectCallout">
            <a:avLst>
              <a:gd name="adj1" fmla="val -101659"/>
              <a:gd name="adj2" fmla="val 52835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TextBox 8"/>
          <p:cNvSpPr txBox="1"/>
          <p:nvPr/>
        </p:nvSpPr>
        <p:spPr>
          <a:xfrm>
            <a:off x="2876306" y="4073237"/>
            <a:ext cx="463460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ID" b="1" dirty="0" err="1">
                <a:solidFill>
                  <a:srgbClr val="FF0000"/>
                </a:solidFill>
              </a:rPr>
              <a:t>Keputusan</a:t>
            </a:r>
            <a:r>
              <a:rPr lang="en-ID" b="1" dirty="0">
                <a:solidFill>
                  <a:srgbClr val="FF0000"/>
                </a:solidFill>
              </a:rPr>
              <a:t> </a:t>
            </a:r>
            <a:r>
              <a:rPr lang="en-ID" b="1" dirty="0" err="1">
                <a:solidFill>
                  <a:srgbClr val="FF0000"/>
                </a:solidFill>
              </a:rPr>
              <a:t>Segmentasi</a:t>
            </a:r>
            <a:r>
              <a:rPr lang="en-ID" b="1" dirty="0">
                <a:solidFill>
                  <a:srgbClr val="FF0000"/>
                </a:solidFill>
              </a:rPr>
              <a:t> </a:t>
            </a:r>
            <a:r>
              <a:rPr lang="en-ID" b="1" dirty="0" err="1">
                <a:solidFill>
                  <a:srgbClr val="FF0000"/>
                </a:solidFill>
              </a:rPr>
              <a:t>Setiap</a:t>
            </a:r>
            <a:r>
              <a:rPr lang="en-ID" b="1" dirty="0">
                <a:solidFill>
                  <a:srgbClr val="FF0000"/>
                </a:solidFill>
              </a:rPr>
              <a:t> Customer</a:t>
            </a:r>
          </a:p>
        </p:txBody>
      </p:sp>
    </p:spTree>
    <p:extLst>
      <p:ext uri="{BB962C8B-B14F-4D97-AF65-F5344CB8AC3E}">
        <p14:creationId xmlns:p14="http://schemas.microsoft.com/office/powerpoint/2010/main" val="4176764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/>
              <a:t>Clustering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Segmentasi</a:t>
            </a:r>
            <a:endParaRPr lang="en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D" dirty="0" err="1"/>
              <a:t>Jadi</a:t>
            </a:r>
            <a:r>
              <a:rPr lang="en-ID" dirty="0"/>
              <a:t>, </a:t>
            </a:r>
            <a:r>
              <a:rPr lang="en-ID" dirty="0" err="1"/>
              <a:t>dari</a:t>
            </a:r>
            <a:r>
              <a:rPr lang="en-ID" dirty="0"/>
              <a:t> </a:t>
            </a:r>
            <a:r>
              <a:rPr lang="en-ID" dirty="0" err="1"/>
              <a:t>hasil</a:t>
            </a:r>
            <a:r>
              <a:rPr lang="en-ID" dirty="0"/>
              <a:t> clustering yang </a:t>
            </a:r>
            <a:r>
              <a:rPr lang="en-ID" dirty="0" err="1"/>
              <a:t>kita</a:t>
            </a:r>
            <a:r>
              <a:rPr lang="en-ID" dirty="0"/>
              <a:t> </a:t>
            </a:r>
            <a:r>
              <a:rPr lang="en-ID" dirty="0" err="1"/>
              <a:t>dapatkan</a:t>
            </a:r>
            <a:r>
              <a:rPr lang="en-ID" dirty="0"/>
              <a:t> </a:t>
            </a:r>
            <a:r>
              <a:rPr lang="en-ID" dirty="0" err="1"/>
              <a:t>adalah</a:t>
            </a:r>
            <a:r>
              <a:rPr lang="en-ID" dirty="0"/>
              <a:t>:</a:t>
            </a:r>
          </a:p>
          <a:p>
            <a:pPr lvl="1"/>
            <a:r>
              <a:rPr lang="it-IT" dirty="0"/>
              <a:t>Preferensi pelanggan secara individu</a:t>
            </a:r>
          </a:p>
          <a:p>
            <a:pPr lvl="1"/>
            <a:r>
              <a:rPr lang="it-IT" dirty="0"/>
              <a:t>Perilaku pembelian pada berbagai produk</a:t>
            </a:r>
          </a:p>
          <a:p>
            <a:pPr lvl="1"/>
            <a:endParaRPr lang="it-IT" dirty="0"/>
          </a:p>
          <a:p>
            <a:r>
              <a:rPr lang="en-ID" dirty="0"/>
              <a:t>Kita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mengembangakan</a:t>
            </a:r>
            <a:r>
              <a:rPr lang="en-ID" dirty="0"/>
              <a:t> personal experience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masing-masing</a:t>
            </a:r>
            <a:r>
              <a:rPr lang="en-ID" dirty="0"/>
              <a:t> </a:t>
            </a:r>
            <a:r>
              <a:rPr lang="en-ID" dirty="0" err="1"/>
              <a:t>segmen</a:t>
            </a:r>
            <a:endParaRPr lang="en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BBC74-4B99-4212-A7D9-0CF121B94CA0}" type="datetime1">
              <a:rPr lang="id-ID" smtClean="0"/>
              <a:t>10/07/2019</a:t>
            </a:fld>
            <a:endParaRPr lang="id-ID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/>
              <a:t>Judul Pembahasan Pertemuan Disini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258F-04D6-46E9-8B77-0866F5CD991D}" type="slidenum">
              <a:rPr lang="id-ID" smtClean="0"/>
              <a:pPr/>
              <a:t>9</a:t>
            </a:fld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9074701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2">
      <a:majorFont>
        <a:latin typeface="Product Sans"/>
        <a:ea typeface=""/>
        <a:cs typeface=""/>
      </a:majorFont>
      <a:minorFont>
        <a:latin typeface="Product Sans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977</TotalTime>
  <Words>1326</Words>
  <Application>Microsoft Office PowerPoint</Application>
  <PresentationFormat>On-screen Show (4:3)</PresentationFormat>
  <Paragraphs>265</Paragraphs>
  <Slides>40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40</vt:i4>
      </vt:variant>
    </vt:vector>
  </HeadingPairs>
  <TitlesOfParts>
    <vt:vector size="49" baseType="lpstr">
      <vt:lpstr>Arial</vt:lpstr>
      <vt:lpstr>Calibri</vt:lpstr>
      <vt:lpstr>Calibri Light</vt:lpstr>
      <vt:lpstr>Courier New</vt:lpstr>
      <vt:lpstr>HP Simplified</vt:lpstr>
      <vt:lpstr>Product Sans</vt:lpstr>
      <vt:lpstr>Segoe UI Light</vt:lpstr>
      <vt:lpstr>Office Theme</vt:lpstr>
      <vt:lpstr>1_Office Theme</vt:lpstr>
      <vt:lpstr>PowerPoint Presentation</vt:lpstr>
      <vt:lpstr>Clustering: Pengantar</vt:lpstr>
      <vt:lpstr>Clustering untuk Segmentasi</vt:lpstr>
      <vt:lpstr>Clustering untuk Segmentasi</vt:lpstr>
      <vt:lpstr>Clustering untuk Segmentasi</vt:lpstr>
      <vt:lpstr>Clustering untuk Segmentasi</vt:lpstr>
      <vt:lpstr>Clustering untuk Segmentasi</vt:lpstr>
      <vt:lpstr>Clustering untuk Segmentasi</vt:lpstr>
      <vt:lpstr>Clustering untuk Segmentasi</vt:lpstr>
      <vt:lpstr>Apa itu clustering?</vt:lpstr>
      <vt:lpstr>Clustering Vs. Classification</vt:lpstr>
      <vt:lpstr>Clustering Vs. Classification</vt:lpstr>
      <vt:lpstr>Clustering Vs. Classification</vt:lpstr>
      <vt:lpstr>Penggunaan Clustering</vt:lpstr>
      <vt:lpstr>Penggunaan Clustering</vt:lpstr>
      <vt:lpstr>Mengapa menggunakan clustering?</vt:lpstr>
      <vt:lpstr>Algoritma Clustering</vt:lpstr>
      <vt:lpstr>Clustering: K-Means</vt:lpstr>
      <vt:lpstr>Apa itu k-Means clustering?</vt:lpstr>
      <vt:lpstr>Algoritma K-Means</vt:lpstr>
      <vt:lpstr>Menentukan similarity atau dissimilarity</vt:lpstr>
      <vt:lpstr>1-dimentional similarity/distance</vt:lpstr>
      <vt:lpstr>2-dimentional similarity/distance</vt:lpstr>
      <vt:lpstr>Multi-dimentional similarity/distance</vt:lpstr>
      <vt:lpstr>Bagaimana k-Means Clustering bekerja?</vt:lpstr>
      <vt:lpstr>k-Means clustering – inisialisasi k</vt:lpstr>
      <vt:lpstr>k-Means clustering – inisialisasi k</vt:lpstr>
      <vt:lpstr>k-Means clustering – hitung jarak (distance)</vt:lpstr>
      <vt:lpstr>k-Means clustering – tetapkan ke centroid</vt:lpstr>
      <vt:lpstr>k-Means clustering – tetapkan titik ke satu centroid</vt:lpstr>
      <vt:lpstr>k-Means clustering – tetapkan titik ke satu centroid</vt:lpstr>
      <vt:lpstr>k-Means clustering – compute new centroids</vt:lpstr>
      <vt:lpstr>k-Means clustering – repeat</vt:lpstr>
      <vt:lpstr>k-Means clustering – repeat</vt:lpstr>
      <vt:lpstr>k-Means clustering – repeat</vt:lpstr>
      <vt:lpstr>k-Means clustering – repeat</vt:lpstr>
      <vt:lpstr>Algoritma k-Means clustering</vt:lpstr>
      <vt:lpstr>Akurasi k-Means dengan Distance</vt:lpstr>
      <vt:lpstr>Memilih k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ASUS</dc:creator>
  <cp:lastModifiedBy>ASUS</cp:lastModifiedBy>
  <cp:revision>131</cp:revision>
  <dcterms:created xsi:type="dcterms:W3CDTF">2019-04-17T03:34:48Z</dcterms:created>
  <dcterms:modified xsi:type="dcterms:W3CDTF">2019-07-10T05:33:06Z</dcterms:modified>
</cp:coreProperties>
</file>